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42"/>
  </p:notesMasterIdLst>
  <p:handoutMasterIdLst>
    <p:handoutMasterId r:id="rId43"/>
  </p:handoutMasterIdLst>
  <p:sldIdLst>
    <p:sldId id="496" r:id="rId5"/>
    <p:sldId id="497" r:id="rId6"/>
    <p:sldId id="523" r:id="rId7"/>
    <p:sldId id="509" r:id="rId8"/>
    <p:sldId id="510" r:id="rId9"/>
    <p:sldId id="522" r:id="rId10"/>
    <p:sldId id="517" r:id="rId11"/>
    <p:sldId id="511" r:id="rId12"/>
    <p:sldId id="515" r:id="rId13"/>
    <p:sldId id="525" r:id="rId14"/>
    <p:sldId id="529" r:id="rId15"/>
    <p:sldId id="533" r:id="rId16"/>
    <p:sldId id="530" r:id="rId17"/>
    <p:sldId id="534" r:id="rId18"/>
    <p:sldId id="531" r:id="rId19"/>
    <p:sldId id="532" r:id="rId20"/>
    <p:sldId id="516" r:id="rId21"/>
    <p:sldId id="524" r:id="rId22"/>
    <p:sldId id="526" r:id="rId23"/>
    <p:sldId id="527" r:id="rId24"/>
    <p:sldId id="528" r:id="rId25"/>
    <p:sldId id="535" r:id="rId26"/>
    <p:sldId id="540" r:id="rId27"/>
    <p:sldId id="541" r:id="rId28"/>
    <p:sldId id="536" r:id="rId29"/>
    <p:sldId id="537" r:id="rId30"/>
    <p:sldId id="542" r:id="rId31"/>
    <p:sldId id="539" r:id="rId32"/>
    <p:sldId id="538" r:id="rId33"/>
    <p:sldId id="543" r:id="rId34"/>
    <p:sldId id="518" r:id="rId35"/>
    <p:sldId id="512" r:id="rId36"/>
    <p:sldId id="519" r:id="rId37"/>
    <p:sldId id="520" r:id="rId38"/>
    <p:sldId id="513" r:id="rId39"/>
    <p:sldId id="544" r:id="rId40"/>
    <p:sldId id="545" r:id="rId4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n jisoo" initials="Aj" lastIdx="1" clrIdx="0">
    <p:extLst>
      <p:ext uri="{19B8F6BF-5375-455C-9EA6-DF929625EA0E}">
        <p15:presenceInfo xmlns:p15="http://schemas.microsoft.com/office/powerpoint/2012/main" userId="7a6ab830a097b5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5" autoAdjust="0"/>
    <p:restoredTop sz="85246" autoAdjust="0"/>
  </p:normalViewPr>
  <p:slideViewPr>
    <p:cSldViewPr snapToGrid="0" showGuides="1">
      <p:cViewPr varScale="1">
        <p:scale>
          <a:sx n="49" d="100"/>
          <a:sy n="49" d="100"/>
        </p:scale>
        <p:origin x="72" y="90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7CF505-B13F-4C1E-9840-A61C293456F6}" type="datetime1">
              <a:rPr lang="ko-KR" altLang="en-US" smtClean="0">
                <a:latin typeface="+mj-ea"/>
                <a:ea typeface="+mj-ea"/>
              </a:rPr>
              <a:t>2022-02-23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7C21A80E-78EB-444E-BCDE-0472D76B5027}" type="datetime1">
              <a:rPr lang="ko-KR" altLang="en-US" smtClean="0"/>
              <a:pPr/>
              <a:t>2022-02-23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F8D0E63-0F6A-47B0-8BD1-6E95B004C87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692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로그인을 하지 않으면 물품등록과 </a:t>
            </a:r>
            <a:r>
              <a:rPr lang="ko-KR" altLang="en-US" dirty="0" err="1"/>
              <a:t>내글등록</a:t>
            </a:r>
            <a:r>
              <a:rPr lang="ko-KR" altLang="en-US" dirty="0"/>
              <a:t>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로그인창으로</a:t>
            </a:r>
            <a:r>
              <a:rPr lang="ko-KR" altLang="en-US" dirty="0"/>
              <a:t> 간다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241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699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0749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54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0552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 err="1"/>
              <a:t>네카라쿠배당토</a:t>
            </a:r>
            <a:r>
              <a:rPr lang="en-US" altLang="ko-KR" dirty="0"/>
              <a:t>’</a:t>
            </a:r>
            <a:r>
              <a:rPr lang="ko-KR" altLang="en-US" dirty="0"/>
              <a:t>라는 용어 다들 </a:t>
            </a:r>
            <a:r>
              <a:rPr lang="ko-KR" altLang="en-US" dirty="0" err="1"/>
              <a:t>들어보신</a:t>
            </a:r>
            <a:r>
              <a:rPr lang="ko-KR" altLang="en-US" dirty="0"/>
              <a:t> 적 있으시죠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ko-KR" altLang="en-US" dirty="0" err="1"/>
              <a:t>취준생들이</a:t>
            </a:r>
            <a:r>
              <a:rPr lang="ko-KR" altLang="en-US" dirty="0"/>
              <a:t> 가고 싶은 기업이기도 하면서</a:t>
            </a:r>
            <a:r>
              <a:rPr lang="en-US" altLang="ko-KR" dirty="0"/>
              <a:t>, </a:t>
            </a:r>
            <a:r>
              <a:rPr lang="ko-KR" altLang="en-US" dirty="0"/>
              <a:t>기업측에서도 높은 연봉을 주면서 </a:t>
            </a:r>
            <a:r>
              <a:rPr lang="en-US" altLang="ko-KR" dirty="0"/>
              <a:t>IT</a:t>
            </a:r>
            <a:r>
              <a:rPr lang="ko-KR" altLang="en-US" dirty="0"/>
              <a:t>개발자들을 모집하고 있다고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이런 </a:t>
            </a:r>
            <a:r>
              <a:rPr lang="ko-KR" altLang="en-US" dirty="0" err="1"/>
              <a:t>핫이슈인</a:t>
            </a:r>
            <a:r>
              <a:rPr lang="ko-KR" altLang="en-US" dirty="0"/>
              <a:t> 기업을 벤치마킹해보는 것인 </a:t>
            </a:r>
            <a:r>
              <a:rPr lang="ko-KR" altLang="en-US" dirty="0" err="1"/>
              <a:t>어떨까란</a:t>
            </a:r>
            <a:r>
              <a:rPr lang="ko-KR" altLang="en-US" dirty="0"/>
              <a:t> 아이디어에서 시작하게 되었습니다</a:t>
            </a:r>
            <a:r>
              <a:rPr lang="en-US" altLang="ko-KR" dirty="0"/>
              <a:t>.  </a:t>
            </a:r>
            <a:r>
              <a:rPr lang="ko-KR" altLang="en-US" dirty="0"/>
              <a:t>그래서 </a:t>
            </a:r>
            <a:r>
              <a:rPr lang="ko-KR" altLang="en-US" dirty="0" err="1"/>
              <a:t>그중에서도</a:t>
            </a:r>
            <a:r>
              <a:rPr lang="ko-KR" altLang="en-US" dirty="0"/>
              <a:t> 저희가 택한 벤치마킹 모델은 </a:t>
            </a:r>
            <a:r>
              <a:rPr lang="ko-KR" altLang="en-US" dirty="0" err="1"/>
              <a:t>당근마켓이였습니다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98409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당근마켓과 같은 중고거래 사이트는 초기 단순하 카페에서 시작하였습니다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이어 무신사는 </a:t>
            </a:r>
            <a:r>
              <a:rPr lang="ko-KR" altLang="en-US" dirty="0" err="1"/>
              <a:t>프리챌이란</a:t>
            </a:r>
            <a:r>
              <a:rPr lang="ko-KR" altLang="en-US" dirty="0"/>
              <a:t> 포털사이트에서 </a:t>
            </a:r>
            <a:r>
              <a:rPr lang="ko-KR" altLang="en-US" dirty="0" err="1"/>
              <a:t>작은패션커뮤니티인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무진장 신발 사진이 많은 곳</a:t>
            </a:r>
            <a:r>
              <a:rPr lang="en-US" altLang="ko-KR" dirty="0"/>
              <a:t>’</a:t>
            </a:r>
            <a:r>
              <a:rPr lang="ko-KR" altLang="en-US" dirty="0"/>
              <a:t>에서 부터 시작하였답니다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두 회사의 공통점은 사용자들이 자유롭게 얘기하고 주고 받는 것에서부터 </a:t>
            </a:r>
            <a:r>
              <a:rPr lang="ko-KR" altLang="en-US" dirty="0" err="1"/>
              <a:t>시작하였구나를</a:t>
            </a:r>
            <a:r>
              <a:rPr lang="ko-KR" altLang="en-US" dirty="0"/>
              <a:t> 알 수 있습니다</a:t>
            </a:r>
            <a:r>
              <a:rPr lang="en-US" altLang="ko-KR" dirty="0"/>
              <a:t>. </a:t>
            </a:r>
            <a:r>
              <a:rPr lang="ko-KR" altLang="en-US" dirty="0"/>
              <a:t>더하여 </a:t>
            </a:r>
            <a:r>
              <a:rPr lang="en-US" altLang="ko-KR" dirty="0"/>
              <a:t>20</a:t>
            </a:r>
            <a:r>
              <a:rPr lang="ko-KR" altLang="en-US" dirty="0"/>
              <a:t>대 </a:t>
            </a:r>
            <a:r>
              <a:rPr lang="ko-KR" altLang="en-US" dirty="0" err="1"/>
              <a:t>대학내일연구소</a:t>
            </a:r>
            <a:r>
              <a:rPr lang="ko-KR" altLang="en-US" dirty="0"/>
              <a:t> 결과에 따르면 </a:t>
            </a:r>
            <a:r>
              <a:rPr lang="en-US" altLang="ko-KR" dirty="0"/>
              <a:t>15~40</a:t>
            </a:r>
            <a:r>
              <a:rPr lang="ko-KR" altLang="en-US" dirty="0"/>
              <a:t>세인 </a:t>
            </a:r>
            <a:r>
              <a:rPr lang="en-US" altLang="ko-KR" dirty="0"/>
              <a:t>MZ</a:t>
            </a:r>
            <a:r>
              <a:rPr lang="ko-KR" altLang="en-US" dirty="0"/>
              <a:t>세대들의 </a:t>
            </a:r>
            <a:r>
              <a:rPr lang="en-US" altLang="ko-KR" dirty="0"/>
              <a:t>70%</a:t>
            </a:r>
            <a:r>
              <a:rPr lang="ko-KR" altLang="en-US" dirty="0"/>
              <a:t>이상 커뮤니티를 이용하고 있다고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 팀은 중고거래와 커뮤니티를 </a:t>
            </a:r>
            <a:r>
              <a:rPr lang="en-US" altLang="ko-KR" dirty="0"/>
              <a:t>web</a:t>
            </a:r>
            <a:r>
              <a:rPr lang="ko-KR" altLang="en-US" dirty="0"/>
              <a:t>기반으로 만들고자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575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585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142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8085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D0E63-0F6A-47B0-8BD1-6E95B004C872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81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래픽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en-US" altLang="ko-KR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en-US" altLang="ko-KR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ct val="9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ct val="9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ct val="9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ct val="9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직사각형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ct val="90000"/>
              </a:lnSpc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ct val="90000"/>
              </a:lnSpc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ct val="900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3" name="텍스트 개체 틀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ko-KR" altLang="en-US" noProof="0" dirty="0"/>
              <a:t>발표자 이름</a:t>
            </a:r>
          </a:p>
        </p:txBody>
      </p:sp>
      <p:sp>
        <p:nvSpPr>
          <p:cNvPr id="14" name="텍스트 개체 틀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ko-KR" altLang="en-US" noProof="0" dirty="0"/>
              <a:t>전자 메일</a:t>
            </a:r>
          </a:p>
        </p:txBody>
      </p:sp>
      <p:sp>
        <p:nvSpPr>
          <p:cNvPr id="15" name="텍스트 개체 틀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ko-KR" altLang="en-US" noProof="0" dirty="0"/>
              <a:t>웹 사이트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4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28600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457200"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85800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14400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직함</a:t>
            </a:r>
          </a:p>
        </p:txBody>
      </p:sp>
      <p:sp>
        <p:nvSpPr>
          <p:cNvPr id="11" name="직사각형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8" name="그림 개체 틀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7" name="그림 개체 틀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9" name="직사각형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4" name="텍스트 개체 틀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5" name="텍스트 개체 틀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6" name="텍스트 개체 틀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  <p:sp>
        <p:nvSpPr>
          <p:cNvPr id="37" name="텍스트 개체 틀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0" rtl="0"/>
            <a:r>
              <a:rPr lang="ko-KR" altLang="en-US" noProof="0" dirty="0"/>
              <a:t>이름</a:t>
            </a:r>
          </a:p>
          <a:p>
            <a:pPr lvl="1" rtl="0"/>
            <a:r>
              <a:rPr lang="ko-KR" altLang="en-US" noProof="0" dirty="0"/>
              <a:t>직함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 가운데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7" name="직사각형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직사각형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C18C1E5-FB55-42F5-BD6D-9CC153FCDBE6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sz="5600" b="1" dirty="0">
                <a:latin typeface="Bahnschrift" panose="020B0502040204020203" pitchFamily="34" charset="0"/>
                <a:ea typeface="Verdana" panose="020B0604030504040204" pitchFamily="34" charset="0"/>
              </a:rPr>
              <a:t>WEB</a:t>
            </a:r>
            <a:r>
              <a:rPr lang="ko-KR" altLang="en-US" sz="5600" b="1" dirty="0">
                <a:latin typeface="Bahnschrift" panose="020B0502040204020203" pitchFamily="34" charset="0"/>
              </a:rPr>
              <a:t>기반 중고거래 </a:t>
            </a:r>
            <a:br>
              <a:rPr lang="en-US" altLang="ko-KR" sz="5600" b="1" dirty="0">
                <a:latin typeface="Bahnschrift" panose="020B0502040204020203" pitchFamily="34" charset="0"/>
                <a:ea typeface="Verdana" panose="020B0604030504040204" pitchFamily="34" charset="0"/>
              </a:rPr>
            </a:br>
            <a:r>
              <a:rPr lang="ko-KR" altLang="en-US" sz="5600" b="1" dirty="0">
                <a:latin typeface="Bahnschrift" panose="020B0502040204020203" pitchFamily="34" charset="0"/>
              </a:rPr>
              <a:t>사이트 </a:t>
            </a:r>
            <a:br>
              <a:rPr lang="en-US" altLang="ko-KR" sz="5600" b="1" dirty="0">
                <a:latin typeface="Bahnschrift" panose="020B0502040204020203" pitchFamily="34" charset="0"/>
                <a:ea typeface="Verdana" panose="020B0604030504040204" pitchFamily="34" charset="0"/>
              </a:rPr>
            </a:br>
            <a:r>
              <a:rPr lang="en-US" altLang="ko-KR" sz="5600" b="1" dirty="0">
                <a:latin typeface="Bahnschrift" panose="020B0502040204020203" pitchFamily="34" charset="0"/>
                <a:ea typeface="Verdana" panose="020B0604030504040204" pitchFamily="34" charset="0"/>
              </a:rPr>
              <a:t>[</a:t>
            </a:r>
            <a:r>
              <a:rPr lang="ko-KR" altLang="en-US" sz="5600" b="1" dirty="0">
                <a:latin typeface="Bahnschrift" panose="020B0502040204020203" pitchFamily="34" charset="0"/>
              </a:rPr>
              <a:t>고구마마켓</a:t>
            </a:r>
            <a:r>
              <a:rPr lang="en-US" altLang="ko-KR" sz="5600" b="1" dirty="0">
                <a:latin typeface="Bahnschrift" panose="020B0502040204020203" pitchFamily="34" charset="0"/>
                <a:ea typeface="Verdana" panose="020B0604030504040204" pitchFamily="34" charset="0"/>
              </a:rPr>
              <a:t>]</a:t>
            </a:r>
            <a:endParaRPr lang="ko-KR" altLang="en-US" sz="5600" b="1" dirty="0">
              <a:latin typeface="Bahnschrift" panose="020B0502040204020203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정혁 </a:t>
            </a:r>
            <a:r>
              <a:rPr lang="en-US" altLang="ko-KR" dirty="0">
                <a:latin typeface="Bahnschrift" panose="020B0502040204020203" pitchFamily="34" charset="0"/>
                <a:ea typeface="Verdana" panose="020B0604030504040204" pitchFamily="34" charset="0"/>
              </a:rPr>
              <a:t>|</a:t>
            </a:r>
            <a:r>
              <a:rPr lang="en-US" altLang="ko-KR" sz="3200" dirty="0">
                <a:solidFill>
                  <a:schemeClr val="bg1"/>
                </a:solidFill>
                <a:latin typeface="Bahnschrift" panose="020B0502040204020203" pitchFamily="34" charset="0"/>
                <a:ea typeface="Verdana" panose="020B0604030504040204" pitchFamily="34" charset="0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안지수</a:t>
            </a:r>
            <a:r>
              <a:rPr lang="ko-KR" altLang="en-US" sz="32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Bahnschrift" panose="020B0502040204020203" pitchFamily="34" charset="0"/>
                <a:ea typeface="Verdana" panose="020B0604030504040204" pitchFamily="34" charset="0"/>
              </a:rPr>
              <a:t>| </a:t>
            </a:r>
            <a:r>
              <a:rPr lang="ko-KR" altLang="en-US" sz="3200" dirty="0" err="1">
                <a:solidFill>
                  <a:schemeClr val="bg1"/>
                </a:solidFill>
                <a:latin typeface="Bahnschrift" panose="020B0502040204020203" pitchFamily="34" charset="0"/>
              </a:rPr>
              <a:t>장윤원</a:t>
            </a:r>
            <a:endParaRPr lang="ko-KR" altLang="en-US" sz="3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3"/>
    </mc:Choice>
    <mc:Fallback>
      <p:transition spd="slow" advTm="24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10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3CBAE5-A001-4278-B79D-BBDAA5AC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93" y="1993120"/>
            <a:ext cx="6792788" cy="48041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CD0388C-6F68-48E3-9BE9-44458121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6" y="29496"/>
            <a:ext cx="3421472" cy="22267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81D280-95DF-4B39-B369-0E26CC65F3B9}"/>
              </a:ext>
            </a:extLst>
          </p:cNvPr>
          <p:cNvSpPr txBox="1"/>
          <p:nvPr/>
        </p:nvSpPr>
        <p:spPr>
          <a:xfrm>
            <a:off x="3108147" y="622398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ahnschrift" panose="020B0502040204020203" pitchFamily="34" charset="0"/>
              </a:rPr>
              <a:t>메인화면을준비하다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6B517-5813-4981-BF98-9CA1809398EF}"/>
              </a:ext>
            </a:extLst>
          </p:cNvPr>
          <p:cNvSpPr txBox="1"/>
          <p:nvPr/>
        </p:nvSpPr>
        <p:spPr>
          <a:xfrm>
            <a:off x="3108147" y="3244334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ahnschrift" panose="020B0502040204020203" pitchFamily="34" charset="0"/>
              </a:rPr>
              <a:t>로그인하다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3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"/>
    </mc:Choice>
    <mc:Fallback>
      <p:transition spd="slow" advTm="67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1D280-95DF-4B39-B369-0E26CC65F3B9}"/>
              </a:ext>
            </a:extLst>
          </p:cNvPr>
          <p:cNvSpPr txBox="1"/>
          <p:nvPr/>
        </p:nvSpPr>
        <p:spPr>
          <a:xfrm>
            <a:off x="4245603" y="91304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ahnschrift" panose="020B0502040204020203" pitchFamily="34" charset="0"/>
              </a:rPr>
              <a:t>회원</a:t>
            </a:r>
            <a:r>
              <a:rPr lang="en-US" altLang="ko-KR" dirty="0">
                <a:latin typeface="Bahnschrift" panose="020B0502040204020203" pitchFamily="34" charset="0"/>
              </a:rPr>
              <a:t>DAO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6B517-5813-4981-BF98-9CA1809398EF}"/>
              </a:ext>
            </a:extLst>
          </p:cNvPr>
          <p:cNvSpPr txBox="1"/>
          <p:nvPr/>
        </p:nvSpPr>
        <p:spPr>
          <a:xfrm>
            <a:off x="8378237" y="91304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ahnschrift" panose="020B0502040204020203" pitchFamily="34" charset="0"/>
              </a:rPr>
              <a:t>회원가입하다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44BFA7-DB00-4432-9CAA-56E68E9E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328" y="1318073"/>
            <a:ext cx="4588351" cy="42051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99E48A-2268-412B-A1E6-93644368D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14" y="1670733"/>
            <a:ext cx="4283862" cy="36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8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"/>
    </mc:Choice>
    <mc:Fallback>
      <p:transition spd="slow" advTm="67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12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6B517-5813-4981-BF98-9CA1809398EF}"/>
              </a:ext>
            </a:extLst>
          </p:cNvPr>
          <p:cNvSpPr txBox="1"/>
          <p:nvPr/>
        </p:nvSpPr>
        <p:spPr>
          <a:xfrm>
            <a:off x="6554537" y="28575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ahnschrift" panose="020B0502040204020203" pitchFamily="34" charset="0"/>
              </a:rPr>
              <a:t>물품</a:t>
            </a:r>
            <a:r>
              <a:rPr lang="en-US" altLang="ko-KR" dirty="0">
                <a:latin typeface="Bahnschrift" panose="020B0502040204020203" pitchFamily="34" charset="0"/>
              </a:rPr>
              <a:t>DAO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35143-79F7-4949-A282-E0354606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749" y="790918"/>
            <a:ext cx="8142151" cy="556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1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"/>
    </mc:Choice>
    <mc:Fallback>
      <p:transition spd="slow" advTm="67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1D280-95DF-4B39-B369-0E26CC65F3B9}"/>
              </a:ext>
            </a:extLst>
          </p:cNvPr>
          <p:cNvSpPr txBox="1"/>
          <p:nvPr/>
        </p:nvSpPr>
        <p:spPr>
          <a:xfrm>
            <a:off x="6115077" y="71228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ahnschrift" panose="020B0502040204020203" pitchFamily="34" charset="0"/>
              </a:rPr>
              <a:t>물품을등록하다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7BF9C0-3AFE-453A-B41B-FEF00266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29" y="1148140"/>
            <a:ext cx="7429931" cy="49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7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"/>
    </mc:Choice>
    <mc:Fallback>
      <p:transition spd="slow" advTm="67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14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BA5133-51DC-456B-A7CE-3290CE7AB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137" y="838398"/>
            <a:ext cx="6984513" cy="5765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5899BB-BE92-4427-BD6C-DE2398F54525}"/>
              </a:ext>
            </a:extLst>
          </p:cNvPr>
          <p:cNvSpPr txBox="1"/>
          <p:nvPr/>
        </p:nvSpPr>
        <p:spPr>
          <a:xfrm>
            <a:off x="6384292" y="465395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ahnschrift" panose="020B0502040204020203" pitchFamily="34" charset="0"/>
              </a:rPr>
              <a:t>댓글삭제하다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6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"/>
    </mc:Choice>
    <mc:Fallback>
      <p:transition spd="slow" advTm="67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1D280-95DF-4B39-B369-0E26CC65F3B9}"/>
              </a:ext>
            </a:extLst>
          </p:cNvPr>
          <p:cNvSpPr txBox="1"/>
          <p:nvPr/>
        </p:nvSpPr>
        <p:spPr>
          <a:xfrm>
            <a:off x="5431150" y="547368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ahnschrift" panose="020B0502040204020203" pitchFamily="34" charset="0"/>
              </a:rPr>
              <a:t>좋아요한물품목록을출력하다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C7491C-29CF-4B5D-A66B-874D386B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62" y="1022862"/>
            <a:ext cx="7675205" cy="55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2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"/>
    </mc:Choice>
    <mc:Fallback>
      <p:transition spd="slow" advTm="67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6DC744-6634-49CF-94E5-B46190D6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831" y="49531"/>
            <a:ext cx="5076157" cy="326394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16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1D280-95DF-4B39-B369-0E26CC65F3B9}"/>
              </a:ext>
            </a:extLst>
          </p:cNvPr>
          <p:cNvSpPr txBox="1"/>
          <p:nvPr/>
        </p:nvSpPr>
        <p:spPr>
          <a:xfrm>
            <a:off x="3122160" y="1178398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Bahnschrift" panose="020B0502040204020203" pitchFamily="34" charset="0"/>
              </a:rPr>
              <a:t>게시물</a:t>
            </a:r>
            <a:r>
              <a:rPr lang="en-US" altLang="ko-KR" dirty="0">
                <a:latin typeface="Bahnschrift" panose="020B0502040204020203" pitchFamily="34" charset="0"/>
              </a:rPr>
              <a:t>DAO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6B517-5813-4981-BF98-9CA1809398EF}"/>
              </a:ext>
            </a:extLst>
          </p:cNvPr>
          <p:cNvSpPr txBox="1"/>
          <p:nvPr/>
        </p:nvSpPr>
        <p:spPr>
          <a:xfrm>
            <a:off x="3167228" y="40518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Bahnschrift" panose="020B0502040204020203" pitchFamily="34" charset="0"/>
              </a:rPr>
              <a:t>게시물상세</a:t>
            </a:r>
            <a:endParaRPr lang="en-US" altLang="ko-KR" dirty="0">
              <a:latin typeface="Bahnschrift" panose="020B0502040204020203" pitchFamily="34" charset="0"/>
            </a:endParaRPr>
          </a:p>
          <a:p>
            <a:r>
              <a:rPr lang="ko-KR" altLang="en-US" dirty="0" err="1">
                <a:latin typeface="Bahnschrift" panose="020B0502040204020203" pitchFamily="34" charset="0"/>
              </a:rPr>
              <a:t>페이지를출력하다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F4F7E1-DD60-4E68-9677-3D30ACED4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53" y="3199988"/>
            <a:ext cx="6042910" cy="36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"/>
    </mc:Choice>
    <mc:Fallback>
      <p:transition spd="slow" advTm="67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17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1D080A-788A-47EE-8742-B2EB11C0A870}"/>
              </a:ext>
            </a:extLst>
          </p:cNvPr>
          <p:cNvGrpSpPr/>
          <p:nvPr/>
        </p:nvGrpSpPr>
        <p:grpSpPr>
          <a:xfrm>
            <a:off x="3581401" y="558838"/>
            <a:ext cx="7382704" cy="10391775"/>
            <a:chOff x="3021361" y="54986"/>
            <a:chExt cx="7382704" cy="103917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58A331-4EF4-495B-AD3C-F3AD5771E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5014"/>
            <a:stretch/>
          </p:blipFill>
          <p:spPr>
            <a:xfrm>
              <a:off x="3021361" y="54986"/>
              <a:ext cx="7382704" cy="35337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E6198C-0F21-4FC2-B912-0123A50D2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20"/>
            <a:stretch/>
          </p:blipFill>
          <p:spPr>
            <a:xfrm>
              <a:off x="3023112" y="3588761"/>
              <a:ext cx="7380951" cy="685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1757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1"/>
    </mc:Choice>
    <mc:Fallback>
      <p:transition spd="slow" advTm="5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-0.00026 -0.6048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ADD5C01-367B-40E6-983F-6A33B5CA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00" y="704471"/>
            <a:ext cx="7653513" cy="498418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18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231200" y="232925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" panose="020B0502040204020203" pitchFamily="34" charset="0"/>
              </a:rPr>
              <a:t>Main </a:t>
            </a:r>
            <a:r>
              <a:rPr lang="ko-KR" altLang="en-US" dirty="0">
                <a:latin typeface="Bahnschrift" panose="020B0502040204020203" pitchFamily="34" charset="0"/>
              </a:rPr>
              <a:t>화면 </a:t>
            </a:r>
            <a:r>
              <a:rPr lang="en-US" altLang="ko-KR" dirty="0">
                <a:latin typeface="Bahnschrift" panose="020B0502040204020203" pitchFamily="34" charset="0"/>
              </a:rPr>
              <a:t>/ </a:t>
            </a:r>
            <a:r>
              <a:rPr lang="ko-KR" altLang="en-US" dirty="0">
                <a:latin typeface="Bahnschrift" panose="020B0502040204020203" pitchFamily="34" charset="0"/>
              </a:rPr>
              <a:t>로그인 화면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DD8512B4-2F38-4EDB-9D33-46B9208C68C6}"/>
              </a:ext>
            </a:extLst>
          </p:cNvPr>
          <p:cNvSpPr/>
          <p:nvPr/>
        </p:nvSpPr>
        <p:spPr>
          <a:xfrm>
            <a:off x="5596830" y="1369068"/>
            <a:ext cx="2743199" cy="912325"/>
          </a:xfrm>
          <a:prstGeom prst="borderCallout2">
            <a:avLst>
              <a:gd name="adj1" fmla="val 48023"/>
              <a:gd name="adj2" fmla="val 99987"/>
              <a:gd name="adj3" fmla="val 40304"/>
              <a:gd name="adj4" fmla="val 112007"/>
              <a:gd name="adj5" fmla="val -24440"/>
              <a:gd name="adj6" fmla="val 117487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Product 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마우스 오버 시 드롭다운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물품 리스트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전체 물품 리스트 창으로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물품 등록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로그인창으로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설명선: 굽은 선 19">
            <a:extLst>
              <a:ext uri="{FF2B5EF4-FFF2-40B4-BE49-F238E27FC236}">
                <a16:creationId xmlns:a16="http://schemas.microsoft.com/office/drawing/2014/main" id="{665B1B27-CB35-4055-BA4A-7C5E65569F68}"/>
              </a:ext>
            </a:extLst>
          </p:cNvPr>
          <p:cNvSpPr/>
          <p:nvPr/>
        </p:nvSpPr>
        <p:spPr>
          <a:xfrm>
            <a:off x="6658898" y="2364904"/>
            <a:ext cx="2743199" cy="912325"/>
          </a:xfrm>
          <a:prstGeom prst="borderCallout2">
            <a:avLst>
              <a:gd name="adj1" fmla="val 48023"/>
              <a:gd name="adj2" fmla="val 99987"/>
              <a:gd name="adj3" fmla="val 40304"/>
              <a:gd name="adj4" fmla="val 112007"/>
              <a:gd name="adj5" fmla="val -139826"/>
              <a:gd name="adj6" fmla="val 96383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Board 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마우스 오버 시 드롭다운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물품 리스트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전체 물품 리스트 창으로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물품 등록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로그인창으로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설명선: 굽은 선 20">
            <a:extLst>
              <a:ext uri="{FF2B5EF4-FFF2-40B4-BE49-F238E27FC236}">
                <a16:creationId xmlns:a16="http://schemas.microsoft.com/office/drawing/2014/main" id="{D37D6C49-8D84-4957-838C-A140E836ED21}"/>
              </a:ext>
            </a:extLst>
          </p:cNvPr>
          <p:cNvSpPr/>
          <p:nvPr/>
        </p:nvSpPr>
        <p:spPr>
          <a:xfrm>
            <a:off x="10465575" y="1318072"/>
            <a:ext cx="838276" cy="912325"/>
          </a:xfrm>
          <a:prstGeom prst="borderCallout2">
            <a:avLst>
              <a:gd name="adj1" fmla="val 54489"/>
              <a:gd name="adj2" fmla="val 289"/>
              <a:gd name="adj3" fmla="val 43537"/>
              <a:gd name="adj4" fmla="val -49855"/>
              <a:gd name="adj5" fmla="val -17903"/>
              <a:gd name="adj6" fmla="val -36228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Login 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로그인창으로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93AB869-674E-4757-B8E9-D301BB926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104" y="4062842"/>
            <a:ext cx="2971070" cy="22196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설명선: 굽은 선 24">
            <a:extLst>
              <a:ext uri="{FF2B5EF4-FFF2-40B4-BE49-F238E27FC236}">
                <a16:creationId xmlns:a16="http://schemas.microsoft.com/office/drawing/2014/main" id="{C2C55D4F-8273-4149-A08E-9785DDE3A323}"/>
              </a:ext>
            </a:extLst>
          </p:cNvPr>
          <p:cNvSpPr/>
          <p:nvPr/>
        </p:nvSpPr>
        <p:spPr>
          <a:xfrm>
            <a:off x="10971498" y="5110179"/>
            <a:ext cx="940181" cy="912325"/>
          </a:xfrm>
          <a:prstGeom prst="borderCallout2">
            <a:avLst>
              <a:gd name="adj1" fmla="val 54489"/>
              <a:gd name="adj2" fmla="val 289"/>
              <a:gd name="adj3" fmla="val 43537"/>
              <a:gd name="adj4" fmla="val -49855"/>
              <a:gd name="adj5" fmla="val 39216"/>
              <a:gd name="adj6" fmla="val -70739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로그인</a:t>
            </a:r>
            <a:endParaRPr lang="en-US" altLang="ko-KR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성공 시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main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화면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,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실패 시 </a:t>
            </a:r>
            <a:r>
              <a:rPr lang="ko-KR" alt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로그인화면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7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D92904-C0DD-40D4-8AB7-01BA54D8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757" y="1212185"/>
            <a:ext cx="8291521" cy="550929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19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231200" y="73203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" panose="020B0502040204020203" pitchFamily="34" charset="0"/>
              </a:rPr>
              <a:t>Main</a:t>
            </a:r>
            <a:r>
              <a:rPr lang="ko-KR" altLang="en-US" dirty="0">
                <a:latin typeface="Bahnschrift" panose="020B0502040204020203" pitchFamily="34" charset="0"/>
              </a:rPr>
              <a:t> </a:t>
            </a:r>
            <a:r>
              <a:rPr lang="en-US" altLang="ko-KR" dirty="0">
                <a:latin typeface="Bahnschrift" panose="020B0502040204020203" pitchFamily="34" charset="0"/>
              </a:rPr>
              <a:t>(</a:t>
            </a:r>
            <a:r>
              <a:rPr lang="ko-KR" altLang="en-US" dirty="0">
                <a:latin typeface="Bahnschrift" panose="020B0502040204020203" pitchFamily="34" charset="0"/>
              </a:rPr>
              <a:t>로그인 후</a:t>
            </a:r>
            <a:r>
              <a:rPr lang="en-US" altLang="ko-KR" dirty="0">
                <a:latin typeface="Bahnschrift" panose="020B0502040204020203" pitchFamily="34" charset="0"/>
              </a:rPr>
              <a:t>) </a:t>
            </a:r>
            <a:r>
              <a:rPr lang="ko-KR" altLang="en-US" dirty="0">
                <a:latin typeface="Bahnschrift" panose="020B0502040204020203" pitchFamily="34" charset="0"/>
              </a:rPr>
              <a:t>화면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DD8512B4-2F38-4EDB-9D33-46B9208C68C6}"/>
              </a:ext>
            </a:extLst>
          </p:cNvPr>
          <p:cNvSpPr/>
          <p:nvPr/>
        </p:nvSpPr>
        <p:spPr>
          <a:xfrm>
            <a:off x="5315672" y="2021869"/>
            <a:ext cx="2743199" cy="912325"/>
          </a:xfrm>
          <a:prstGeom prst="borderCallout2">
            <a:avLst>
              <a:gd name="adj1" fmla="val 48023"/>
              <a:gd name="adj2" fmla="val 99987"/>
              <a:gd name="adj3" fmla="val 47848"/>
              <a:gd name="adj4" fmla="val 111290"/>
              <a:gd name="adj5" fmla="val -24369"/>
              <a:gd name="adj6" fmla="val 110680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Product 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마우스 오버 시 드롭다운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물품 리스트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전체 물품 리스트 창으로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물품 등록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물품 등록 창으로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설명선: 굽은 선 19">
            <a:extLst>
              <a:ext uri="{FF2B5EF4-FFF2-40B4-BE49-F238E27FC236}">
                <a16:creationId xmlns:a16="http://schemas.microsoft.com/office/drawing/2014/main" id="{665B1B27-CB35-4055-BA4A-7C5E65569F68}"/>
              </a:ext>
            </a:extLst>
          </p:cNvPr>
          <p:cNvSpPr/>
          <p:nvPr/>
        </p:nvSpPr>
        <p:spPr>
          <a:xfrm>
            <a:off x="6405463" y="3054505"/>
            <a:ext cx="2743199" cy="912325"/>
          </a:xfrm>
          <a:prstGeom prst="borderCallout2">
            <a:avLst>
              <a:gd name="adj1" fmla="val 48023"/>
              <a:gd name="adj2" fmla="val 99987"/>
              <a:gd name="adj3" fmla="val 40304"/>
              <a:gd name="adj4" fmla="val 105197"/>
              <a:gd name="adj5" fmla="val -132140"/>
              <a:gd name="adj6" fmla="val 101719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Product 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마우스 오버 시 드롭다운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물품 리스트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전체 물품 리스트 창으로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물품 등록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물품 등록 창으로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설명선: 굽은 선 20">
            <a:extLst>
              <a:ext uri="{FF2B5EF4-FFF2-40B4-BE49-F238E27FC236}">
                <a16:creationId xmlns:a16="http://schemas.microsoft.com/office/drawing/2014/main" id="{D37D6C49-8D84-4957-838C-A140E836ED21}"/>
              </a:ext>
            </a:extLst>
          </p:cNvPr>
          <p:cNvSpPr/>
          <p:nvPr/>
        </p:nvSpPr>
        <p:spPr>
          <a:xfrm>
            <a:off x="10760206" y="2021868"/>
            <a:ext cx="838276" cy="912325"/>
          </a:xfrm>
          <a:prstGeom prst="borderCallout2">
            <a:avLst>
              <a:gd name="adj1" fmla="val 54489"/>
              <a:gd name="adj2" fmla="val 289"/>
              <a:gd name="adj3" fmla="val 55392"/>
              <a:gd name="adj4" fmla="val -35780"/>
              <a:gd name="adj5" fmla="val -17903"/>
              <a:gd name="adj6" fmla="val -36228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Logout 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로그인창으로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DB134182-A3B1-4F6A-A324-9381CDE9E6C5}"/>
              </a:ext>
            </a:extLst>
          </p:cNvPr>
          <p:cNvSpPr/>
          <p:nvPr/>
        </p:nvSpPr>
        <p:spPr>
          <a:xfrm>
            <a:off x="6557580" y="259061"/>
            <a:ext cx="2743199" cy="1215060"/>
          </a:xfrm>
          <a:prstGeom prst="borderCallout2">
            <a:avLst>
              <a:gd name="adj1" fmla="val 48023"/>
              <a:gd name="adj2" fmla="val 99987"/>
              <a:gd name="adj3" fmla="val 48396"/>
              <a:gd name="adj4" fmla="val 113441"/>
              <a:gd name="adj5" fmla="val 112490"/>
              <a:gd name="adj6" fmla="val 113548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MY 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마우스 오버 시 드롭다운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회원정보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나의정보창으로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MY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물품목록 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내가 등록한 물품 목록창으로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MY</a:t>
            </a:r>
            <a:r>
              <a:rPr lang="ko-KR" alt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찜목록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내가 </a:t>
            </a:r>
            <a:r>
              <a:rPr lang="ko-KR" alt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좋아요한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 물품 목록창으로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2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sz="5400" dirty="0">
                <a:latin typeface="Bahnschrift" panose="020B0502040204020203" pitchFamily="34" charset="0"/>
                <a:ea typeface="Verdana" panose="020B0604030504040204" pitchFamily="34" charset="0"/>
              </a:rPr>
              <a:t>CONTENTS</a:t>
            </a:r>
            <a:endParaRPr lang="ko-KR" altLang="en-US" sz="5400" dirty="0">
              <a:latin typeface="Bahnschrift" panose="020B0502040204020203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lvl="0" rtl="0"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Verdana" panose="020B0604030504040204" pitchFamily="34" charset="0"/>
              </a:rPr>
              <a:t>01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프로젝트개요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ea typeface="Verdana" panose="020B0604030504040204" pitchFamily="34" charset="0"/>
            </a:endParaRPr>
          </a:p>
          <a:p>
            <a:pPr lvl="0" rtl="0"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Verdana" panose="020B0604030504040204" pitchFamily="34" charset="0"/>
              </a:rPr>
              <a:t>02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프로젝트상세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ea typeface="Verdana" panose="020B0604030504040204" pitchFamily="34" charset="0"/>
            </a:endParaRPr>
          </a:p>
          <a:p>
            <a:pPr lvl="0" rtl="0"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Verdana" panose="020B0604030504040204" pitchFamily="34" charset="0"/>
              </a:rPr>
              <a:t>03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프로젝트시연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ea typeface="Verdana" panose="020B0604030504040204" pitchFamily="34" charset="0"/>
            </a:endParaRPr>
          </a:p>
          <a:p>
            <a:pPr lvl="0" rtl="0"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ea typeface="Verdana" panose="020B0604030504040204" pitchFamily="34" charset="0"/>
              </a:rPr>
              <a:t>04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진행프로세스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716" y="6368371"/>
            <a:ext cx="2286000" cy="365125"/>
          </a:xfrm>
        </p:spPr>
        <p:txBody>
          <a:bodyPr rtlCol="0"/>
          <a:lstStyle/>
          <a:p>
            <a:pPr rtl="0"/>
            <a:r>
              <a:rPr lang="en-US" altLang="ko-KR" sz="1200" dirty="0"/>
              <a:t>02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/24/2022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6740" y="6367101"/>
            <a:ext cx="32004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중고거래 사이트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고구마마켓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"/>
    </mc:Choice>
    <mc:Fallback>
      <p:transition spd="slow" advTm="10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20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271905" y="324230"/>
            <a:ext cx="262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ahnschrift" panose="020B0502040204020203" pitchFamily="34" charset="0"/>
              </a:rPr>
              <a:t>로그인 화면</a:t>
            </a:r>
            <a:r>
              <a:rPr lang="en-US" altLang="ko-KR" dirty="0">
                <a:latin typeface="Bahnschrift" panose="020B0502040204020203" pitchFamily="34" charset="0"/>
              </a:rPr>
              <a:t>/ </a:t>
            </a:r>
            <a:r>
              <a:rPr lang="ko-KR" altLang="en-US" dirty="0">
                <a:latin typeface="Bahnschrift" panose="020B0502040204020203" pitchFamily="34" charset="0"/>
              </a:rPr>
              <a:t>회원가입 </a:t>
            </a:r>
            <a:r>
              <a:rPr lang="en-US" altLang="ko-KR" dirty="0">
                <a:latin typeface="Bahnschrift" panose="020B0502040204020203" pitchFamily="34" charset="0"/>
              </a:rPr>
              <a:t>/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413F9E-258E-4F5B-8B22-6DD08FBA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11" y="730668"/>
            <a:ext cx="2865690" cy="59823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42CF4EF-A54B-4C8A-91BD-359BC403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671" y="1885515"/>
            <a:ext cx="2441258" cy="14414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C33662-4F26-4853-AE6F-59BF09F89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028" y="3865992"/>
            <a:ext cx="2748225" cy="12271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5746891-AF4F-42AD-9078-001802290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985" y="799096"/>
            <a:ext cx="2586223" cy="29785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A69346-235B-4CF9-9FF7-ACEF98ECAC59}"/>
              </a:ext>
            </a:extLst>
          </p:cNvPr>
          <p:cNvCxnSpPr>
            <a:cxnSpLocks/>
          </p:cNvCxnSpPr>
          <p:nvPr/>
        </p:nvCxnSpPr>
        <p:spPr>
          <a:xfrm flipV="1">
            <a:off x="5728503" y="2979167"/>
            <a:ext cx="404168" cy="66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BFA4157-AD79-4656-BBBA-69EE3B07DD90}"/>
              </a:ext>
            </a:extLst>
          </p:cNvPr>
          <p:cNvCxnSpPr/>
          <p:nvPr/>
        </p:nvCxnSpPr>
        <p:spPr>
          <a:xfrm flipH="1">
            <a:off x="4454013" y="3048000"/>
            <a:ext cx="2694039" cy="67386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설명선: 굽은 선 33">
            <a:extLst>
              <a:ext uri="{FF2B5EF4-FFF2-40B4-BE49-F238E27FC236}">
                <a16:creationId xmlns:a16="http://schemas.microsoft.com/office/drawing/2014/main" id="{F5236721-306B-4A72-AC39-7333B74AF62C}"/>
              </a:ext>
            </a:extLst>
          </p:cNvPr>
          <p:cNvSpPr/>
          <p:nvPr/>
        </p:nvSpPr>
        <p:spPr>
          <a:xfrm>
            <a:off x="10921724" y="3696237"/>
            <a:ext cx="838276" cy="912325"/>
          </a:xfrm>
          <a:prstGeom prst="borderCallout2">
            <a:avLst>
              <a:gd name="adj1" fmla="val 54489"/>
              <a:gd name="adj2" fmla="val 289"/>
              <a:gd name="adj3" fmla="val 55392"/>
              <a:gd name="adj4" fmla="val -35780"/>
              <a:gd name="adj5" fmla="val -17903"/>
              <a:gd name="adj6" fmla="val -36228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  <a:latin typeface="Bahnschrift" panose="020B0502040204020203" pitchFamily="34" charset="0"/>
              </a:rPr>
              <a:t>확인</a:t>
            </a:r>
            <a:r>
              <a:rPr lang="en-US" altLang="ko-KR" sz="1100" b="1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</a:t>
            </a:r>
            <a:r>
              <a:rPr lang="ko-KR" altLang="en-US" sz="1100" dirty="0" err="1">
                <a:solidFill>
                  <a:schemeClr val="tx1"/>
                </a:solidFill>
                <a:latin typeface="Bahnschrift" panose="020B0502040204020203" pitchFamily="34" charset="0"/>
              </a:rPr>
              <a:t>메인창으로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C39429C1-74E3-45FD-88DF-FFB0283E6E7F}"/>
              </a:ext>
            </a:extLst>
          </p:cNvPr>
          <p:cNvCxnSpPr>
            <a:endCxn id="24" idx="2"/>
          </p:cNvCxnSpPr>
          <p:nvPr/>
        </p:nvCxnSpPr>
        <p:spPr>
          <a:xfrm flipV="1">
            <a:off x="5630437" y="3777656"/>
            <a:ext cx="4635660" cy="25741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87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21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299848" y="285758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ahnschrift" panose="020B0502040204020203" pitchFamily="34" charset="0"/>
              </a:rPr>
              <a:t>회원정보창</a:t>
            </a:r>
            <a:r>
              <a:rPr lang="en-US" altLang="ko-KR" dirty="0">
                <a:latin typeface="Bahnschrift" panose="020B0502040204020203" pitchFamily="34" charset="0"/>
              </a:rPr>
              <a:t>/ </a:t>
            </a:r>
            <a:r>
              <a:rPr lang="ko-KR" altLang="en-US" dirty="0">
                <a:latin typeface="Bahnschrift" panose="020B0502040204020203" pitchFamily="34" charset="0"/>
              </a:rPr>
              <a:t>비밀번호변경창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E209B-3709-43A7-83C9-E58BA288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86" y="721628"/>
            <a:ext cx="6344394" cy="54697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CF778A-1E2E-4964-B7DB-3778D1EB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823" y="1455173"/>
            <a:ext cx="1050861" cy="1050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CC22E0-1A63-4F65-AFC2-B8B93F36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180" y="1178310"/>
            <a:ext cx="2308522" cy="2284475"/>
          </a:xfrm>
          <a:prstGeom prst="rect">
            <a:avLst/>
          </a:prstGeom>
          <a:ln>
            <a:solidFill>
              <a:srgbClr val="E6E6E6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560FDB-1F97-4809-8A06-B465CD59B361}"/>
              </a:ext>
            </a:extLst>
          </p:cNvPr>
          <p:cNvCxnSpPr>
            <a:cxnSpLocks/>
          </p:cNvCxnSpPr>
          <p:nvPr/>
        </p:nvCxnSpPr>
        <p:spPr>
          <a:xfrm flipV="1">
            <a:off x="7314169" y="3429000"/>
            <a:ext cx="978011" cy="58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7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707334" y="80897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Bahnschrift" panose="020B0502040204020203" pitchFamily="34" charset="0"/>
              </a:rPr>
              <a:t>회원정보변경완료창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360B9D-5102-44E9-A6C3-8B35C0860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385" y="1565722"/>
            <a:ext cx="1990725" cy="3105150"/>
          </a:xfrm>
          <a:prstGeom prst="rect">
            <a:avLst/>
          </a:prstGeom>
          <a:ln>
            <a:solidFill>
              <a:srgbClr val="E6E6E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16876F-5A53-499F-91CD-F7FDF3CC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366" y="1380777"/>
            <a:ext cx="3484545" cy="3290095"/>
          </a:xfrm>
          <a:prstGeom prst="rect">
            <a:avLst/>
          </a:prstGeom>
          <a:ln>
            <a:solidFill>
              <a:srgbClr val="E6E6E6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A291C7-551C-4977-AA98-41721A1880AA}"/>
              </a:ext>
            </a:extLst>
          </p:cNvPr>
          <p:cNvSpPr txBox="1"/>
          <p:nvPr/>
        </p:nvSpPr>
        <p:spPr>
          <a:xfrm>
            <a:off x="8181707" y="7320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Bahnschrift" panose="020B0502040204020203" pitchFamily="34" charset="0"/>
              </a:rPr>
              <a:t>회원탈퇴확인창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41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23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5032302" y="84732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" panose="020B0502040204020203" pitchFamily="34" charset="0"/>
              </a:rPr>
              <a:t>MY</a:t>
            </a:r>
            <a:r>
              <a:rPr lang="ko-KR" altLang="en-US" dirty="0">
                <a:latin typeface="Bahnschrift" panose="020B0502040204020203" pitchFamily="34" charset="0"/>
              </a:rPr>
              <a:t>물품목록창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F0C4A-9F56-41E5-A246-24561724C5A6}"/>
              </a:ext>
            </a:extLst>
          </p:cNvPr>
          <p:cNvSpPr txBox="1"/>
          <p:nvPr/>
        </p:nvSpPr>
        <p:spPr>
          <a:xfrm>
            <a:off x="8929110" y="78560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" panose="020B0502040204020203" pitchFamily="34" charset="0"/>
              </a:rPr>
              <a:t>MY</a:t>
            </a:r>
            <a:r>
              <a:rPr lang="ko-KR" altLang="en-US" dirty="0">
                <a:latin typeface="Bahnschrift" panose="020B0502040204020203" pitchFamily="34" charset="0"/>
              </a:rPr>
              <a:t>찜목록창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AB38B0-5BB6-45A5-87B6-64446BBA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1" r="17592"/>
          <a:stretch/>
        </p:blipFill>
        <p:spPr>
          <a:xfrm>
            <a:off x="3108147" y="1756131"/>
            <a:ext cx="4785894" cy="3345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67B1F-2AAC-4847-A607-F25E3642B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25" r="22144"/>
          <a:stretch/>
        </p:blipFill>
        <p:spPr>
          <a:xfrm>
            <a:off x="7761248" y="1449655"/>
            <a:ext cx="4100051" cy="3958688"/>
          </a:xfrm>
          <a:prstGeom prst="rect">
            <a:avLst/>
          </a:prstGeom>
        </p:spPr>
      </p:pic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17ED91D1-811F-4A41-8C08-2B7B82990A36}"/>
              </a:ext>
            </a:extLst>
          </p:cNvPr>
          <p:cNvSpPr/>
          <p:nvPr/>
        </p:nvSpPr>
        <p:spPr>
          <a:xfrm>
            <a:off x="5610723" y="2877008"/>
            <a:ext cx="1448838" cy="912325"/>
          </a:xfrm>
          <a:prstGeom prst="borderCallout2">
            <a:avLst>
              <a:gd name="adj1" fmla="val 54489"/>
              <a:gd name="adj2" fmla="val 289"/>
              <a:gd name="adj3" fmla="val 3662"/>
              <a:gd name="adj4" fmla="val -33434"/>
              <a:gd name="adj5" fmla="val -14670"/>
              <a:gd name="adj6" fmla="val -69529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  <a:latin typeface="Bahnschrift" panose="020B0502040204020203" pitchFamily="34" charset="0"/>
              </a:rPr>
              <a:t>거래완료</a:t>
            </a:r>
            <a:r>
              <a:rPr lang="en-US" altLang="ko-KR" sz="1100" b="1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물품상태를 거래완료로 변경한 물품들 보여준다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0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24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231200" y="7320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ahnschrift" panose="020B0502040204020203" pitchFamily="34" charset="0"/>
              </a:rPr>
              <a:t>전체물품목록창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664166-DD22-4AA3-B7D3-FE02874E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15" y="1732944"/>
            <a:ext cx="8842864" cy="33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25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65D1D3-A525-4599-BDFD-2EF4DEBB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779" y="655090"/>
            <a:ext cx="6276591" cy="581911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25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330554" y="2857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ahnschrift" panose="020B0502040204020203" pitchFamily="34" charset="0"/>
              </a:rPr>
              <a:t>물품등록창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8117E8-A363-432D-B7FB-A7E106D0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82" y="2925369"/>
            <a:ext cx="2893142" cy="2613161"/>
          </a:xfrm>
          <a:prstGeom prst="rect">
            <a:avLst/>
          </a:prstGeom>
          <a:ln>
            <a:solidFill>
              <a:srgbClr val="E6E6E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ED6EEE-893D-4CB3-A09E-2CA9DD651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459" y="984487"/>
            <a:ext cx="4333875" cy="1343025"/>
          </a:xfrm>
          <a:prstGeom prst="rect">
            <a:avLst/>
          </a:prstGeom>
        </p:spPr>
      </p:pic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F14C11ED-64C9-492B-A3C1-46D735AF3475}"/>
              </a:ext>
            </a:extLst>
          </p:cNvPr>
          <p:cNvSpPr/>
          <p:nvPr/>
        </p:nvSpPr>
        <p:spPr>
          <a:xfrm>
            <a:off x="11188058" y="2469206"/>
            <a:ext cx="838276" cy="1070407"/>
          </a:xfrm>
          <a:prstGeom prst="borderCallout2">
            <a:avLst>
              <a:gd name="adj1" fmla="val 54489"/>
              <a:gd name="adj2" fmla="val 289"/>
              <a:gd name="adj3" fmla="val 55392"/>
              <a:gd name="adj4" fmla="val -35780"/>
              <a:gd name="adj5" fmla="val -17903"/>
              <a:gd name="adj6" fmla="val -36228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  <a:latin typeface="Bahnschrift" panose="020B0502040204020203" pitchFamily="34" charset="0"/>
              </a:rPr>
              <a:t>확인</a:t>
            </a:r>
            <a:r>
              <a:rPr lang="en-US" altLang="ko-KR" sz="1100" b="1" dirty="0"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Bahnschrift" panose="020B0502040204020203" pitchFamily="34" charset="0"/>
              </a:rPr>
              <a:t>클릭 시 내물품목록창으로 간다</a:t>
            </a:r>
            <a:r>
              <a:rPr lang="en-US" altLang="ko-KR" sz="1100" dirty="0">
                <a:solidFill>
                  <a:schemeClr val="tx1"/>
                </a:solidFill>
                <a:latin typeface="Bahnschrift" panose="020B0502040204020203" pitchFamily="34" charset="0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endParaRPr lang="ko-KR" altLang="en-US" sz="11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2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26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410749" y="285758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ahnschrift" panose="020B0502040204020203" pitchFamily="34" charset="0"/>
              </a:rPr>
              <a:t>물품상세창</a:t>
            </a:r>
            <a:r>
              <a:rPr lang="en-US" altLang="ko-KR" dirty="0">
                <a:latin typeface="Bahnschrift" panose="020B0502040204020203" pitchFamily="34" charset="0"/>
              </a:rPr>
              <a:t>(</a:t>
            </a:r>
            <a:r>
              <a:rPr lang="ko-KR" altLang="en-US" dirty="0">
                <a:latin typeface="Bahnschrift" panose="020B0502040204020203" pitchFamily="34" charset="0"/>
              </a:rPr>
              <a:t>내가 등록한 물품 시</a:t>
            </a:r>
            <a:r>
              <a:rPr lang="en-US" altLang="ko-KR" dirty="0">
                <a:latin typeface="Bahnschrift" panose="020B0502040204020203" pitchFamily="34" charset="0"/>
              </a:rPr>
              <a:t>)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98AB2D-A053-4AC8-BED8-2C81EE0DB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29"/>
          <a:stretch/>
        </p:blipFill>
        <p:spPr>
          <a:xfrm>
            <a:off x="3216055" y="866365"/>
            <a:ext cx="3530134" cy="585511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D33D84E-3FA2-4EB3-B9BF-CD42F84FE0D1}"/>
              </a:ext>
            </a:extLst>
          </p:cNvPr>
          <p:cNvSpPr/>
          <p:nvPr/>
        </p:nvSpPr>
        <p:spPr>
          <a:xfrm>
            <a:off x="4821103" y="6155463"/>
            <a:ext cx="1294561" cy="5206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FC65BF-785E-45A9-A2D0-2E1E083C7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432" y="3057832"/>
            <a:ext cx="5630568" cy="252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19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27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144415" y="3306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Bahnschrift" panose="020B0502040204020203" pitchFamily="34" charset="0"/>
              </a:rPr>
              <a:t>물품상세창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AD4A0C-99C8-400A-A5D5-5108A07F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889634"/>
            <a:ext cx="3220410" cy="5943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8395BC-C99D-4436-9127-2914438FD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73621" y="3625184"/>
            <a:ext cx="913208" cy="913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3DF0AE-1BD5-4F60-A23A-2F9D8D365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264" y="330662"/>
            <a:ext cx="4745463" cy="39258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780CF8-B0FF-4005-9D15-F9EBC947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16344" y="655090"/>
            <a:ext cx="771885" cy="77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28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231200" y="7320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Bahnschrift" panose="020B0502040204020203" pitchFamily="34" charset="0"/>
              </a:rPr>
              <a:t>전체게시글목록창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6F9A3A-9B25-43F8-95B9-6B9054C1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76" y="1476739"/>
            <a:ext cx="8419224" cy="423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5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99017D-3F58-44E2-A517-15B091F4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47" y="1318072"/>
            <a:ext cx="6340653" cy="454155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29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461491" y="6466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Bahnschrift" panose="020B0502040204020203" pitchFamily="34" charset="0"/>
              </a:rPr>
              <a:t>게시글등록창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92C852-2201-4385-A76B-19B40ECA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509" y="2032014"/>
            <a:ext cx="3198201" cy="102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C1DDDB-8A33-421C-982E-459B817D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8800" b="1" dirty="0"/>
              <a:t> </a:t>
            </a:r>
            <a:r>
              <a:rPr lang="en-US" altLang="ko-KR" sz="8800" b="1" dirty="0"/>
              <a:t>01  </a:t>
            </a:r>
            <a:r>
              <a:rPr lang="ko-KR" altLang="en-US" sz="8800" b="1" dirty="0"/>
              <a:t>프로젝트개요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4E3AA-B007-4970-845E-F4951222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n-US" altLang="ko-KR" noProof="0" smtClean="0">
                <a:solidFill>
                  <a:schemeClr val="accent1">
                    <a:lumMod val="50000"/>
                  </a:schemeClr>
                </a:solidFill>
              </a:rPr>
              <a:t>3</a:t>
            </a:fld>
            <a:endParaRPr lang="ko-KR" altLang="en-US" noProof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7644B-B346-470C-AA6C-31171B4E5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048" y="3694175"/>
            <a:ext cx="9144000" cy="16949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900" dirty="0">
                <a:latin typeface="Bahnschrift" panose="020B0502040204020203" pitchFamily="34" charset="0"/>
              </a:rPr>
              <a:t>1 -1 </a:t>
            </a:r>
            <a:r>
              <a:rPr lang="ko-KR" altLang="en-US" sz="2900" dirty="0">
                <a:latin typeface="Bahnschrift" panose="020B0502040204020203" pitchFamily="34" charset="0"/>
              </a:rPr>
              <a:t>개발동기</a:t>
            </a:r>
            <a:endParaRPr lang="en-US" altLang="ko-KR" sz="2900" dirty="0">
              <a:latin typeface="Bahnschrift" panose="020B0502040204020203" pitchFamily="34" charset="0"/>
            </a:endParaRPr>
          </a:p>
          <a:p>
            <a:r>
              <a:rPr lang="en-US" altLang="ko-KR" sz="2900" dirty="0">
                <a:latin typeface="Bahnschrift" panose="020B0502040204020203" pitchFamily="34" charset="0"/>
              </a:rPr>
              <a:t>1 -2 </a:t>
            </a:r>
            <a:r>
              <a:rPr lang="ko-KR" altLang="en-US" sz="2900" dirty="0">
                <a:latin typeface="Bahnschrift" panose="020B0502040204020203" pitchFamily="34" charset="0"/>
              </a:rPr>
              <a:t>목표</a:t>
            </a:r>
            <a:endParaRPr lang="en-US" altLang="ko-KR" sz="2900" dirty="0">
              <a:latin typeface="Bahnschrift" panose="020B0502040204020203" pitchFamily="34" charset="0"/>
            </a:endParaRPr>
          </a:p>
          <a:p>
            <a:r>
              <a:rPr lang="en-US" altLang="ko-KR" sz="2900" dirty="0">
                <a:latin typeface="Bahnschrift" panose="020B0502040204020203" pitchFamily="34" charset="0"/>
              </a:rPr>
              <a:t>1-3 </a:t>
            </a:r>
            <a:r>
              <a:rPr lang="ko-KR" altLang="en-US" sz="2900" dirty="0">
                <a:latin typeface="Bahnschrift" panose="020B0502040204020203" pitchFamily="34" charset="0"/>
              </a:rPr>
              <a:t>팀원 소개</a:t>
            </a:r>
          </a:p>
          <a:p>
            <a:endParaRPr lang="ko-KR" altLang="en-US" dirty="0"/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E8B9E4D4-6441-43F3-BCDA-E2E5B769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716" y="6368371"/>
            <a:ext cx="22860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/24/2022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87EE0805-F082-412C-89AF-C134032FB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5800" y="6368371"/>
            <a:ext cx="32004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중고거래 사이트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고구마마켓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13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7"/>
    </mc:Choice>
    <mc:Fallback>
      <p:transition spd="slow" advTm="108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30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1C55C-A111-4FD0-8A6B-5D6D03D5AAA9}"/>
              </a:ext>
            </a:extLst>
          </p:cNvPr>
          <p:cNvSpPr txBox="1"/>
          <p:nvPr/>
        </p:nvSpPr>
        <p:spPr>
          <a:xfrm>
            <a:off x="3231200" y="7320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Bahnschrift" panose="020B0502040204020203" pitchFamily="34" charset="0"/>
              </a:rPr>
              <a:t>게시글상세창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8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"/>
    </mc:Choice>
    <mc:Fallback>
      <p:transition spd="slow" advTm="111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D94B8AA-653E-4874-9D11-DE325393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프로젝트 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38F2ED-C6C9-4AED-B1A4-129D349F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n-US" altLang="ko-KR" noProof="0" smtClean="0"/>
              <a:t>31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633A019-008E-4C35-9AB8-74D1CA453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날짜 개체 틀 3">
            <a:extLst>
              <a:ext uri="{FF2B5EF4-FFF2-40B4-BE49-F238E27FC236}">
                <a16:creationId xmlns:a16="http://schemas.microsoft.com/office/drawing/2014/main" id="{A56A47F1-234E-431B-BC24-981220A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716" y="6368371"/>
            <a:ext cx="22860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/24/2022</a:t>
            </a:r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7743CAC5-EB32-4063-ACAC-B5957249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5800" y="6373082"/>
            <a:ext cx="32004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중고거래 사이트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고구마마켓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23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"/>
    </mc:Choice>
    <mc:Fallback>
      <p:transition spd="slow" advTm="69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32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03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프로젝트시연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379674" y="1638685"/>
            <a:ext cx="2978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3 -1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시연영상</a:t>
            </a:r>
            <a:endParaRPr lang="en-US" altLang="ko-KR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3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8"/>
    </mc:Choice>
    <mc:Fallback>
      <p:transition spd="slow" advTm="748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9F56D0E-0A5A-4100-A4F0-9D8F8382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진행프로세스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F753D-EACC-4512-8911-B44142A7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n-US" altLang="ko-KR" noProof="0" smtClean="0"/>
              <a:t>33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86C8FA4-EC53-4790-81F3-F8B0C04BA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46184C6C-33F3-4B30-B30F-463144A7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716" y="6368371"/>
            <a:ext cx="22860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/24/2022</a:t>
            </a:r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22CEBDF3-D7EA-4F3D-84F9-BEF62872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5800" y="6373082"/>
            <a:ext cx="32004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중고거래 사이트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고구마마켓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726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34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04</a:t>
            </a:r>
            <a:r>
              <a:rPr lang="ko-KR" altLang="en-US" sz="2800" dirty="0">
                <a:latin typeface="Bahnschrift" panose="020B0502040204020203" pitchFamily="34" charset="0"/>
              </a:rPr>
              <a:t>진행프로세스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379674" y="1638685"/>
            <a:ext cx="29787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4 -1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개발환경</a:t>
            </a:r>
            <a:endParaRPr lang="en-US" altLang="ko-KR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4 -2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개발일정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E2006-5D49-4930-8D90-84F7BB1070C1}"/>
              </a:ext>
            </a:extLst>
          </p:cNvPr>
          <p:cNvSpPr txBox="1"/>
          <p:nvPr/>
        </p:nvSpPr>
        <p:spPr>
          <a:xfrm>
            <a:off x="3445208" y="1735042"/>
            <a:ext cx="8337160" cy="463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800" b="1" i="0" dirty="0">
                <a:effectLst/>
                <a:latin typeface="Bahnschrift" panose="020B0502040204020203" pitchFamily="34" charset="0"/>
              </a:rPr>
              <a:t>Modeling</a:t>
            </a:r>
            <a:r>
              <a:rPr lang="en-US" altLang="ko-KR" sz="2800" b="0" i="0" dirty="0">
                <a:effectLst/>
                <a:latin typeface="Bahnschrift" panose="020B0502040204020203" pitchFamily="34" charset="0"/>
              </a:rPr>
              <a:t>: </a:t>
            </a:r>
            <a:r>
              <a:rPr lang="en-US" altLang="ko-KR" sz="2800" b="0" i="0" dirty="0" err="1">
                <a:effectLst/>
                <a:latin typeface="Bahnschrift" panose="020B0502040204020203" pitchFamily="34" charset="0"/>
              </a:rPr>
              <a:t>StarUML</a:t>
            </a:r>
            <a:endParaRPr lang="ko-KR" altLang="ko-KR" sz="2800" kern="100" dirty="0">
              <a:effectLst/>
              <a:latin typeface="Bahnschrif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800" b="1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Tool</a:t>
            </a:r>
            <a:r>
              <a:rPr lang="en-US" altLang="ko-KR" sz="28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Eclipse EE, Maven</a:t>
            </a:r>
            <a:endParaRPr lang="ko-KR" altLang="ko-KR" sz="2800" kern="100" dirty="0">
              <a:effectLst/>
              <a:latin typeface="Bahnschrif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800" b="1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Framework</a:t>
            </a:r>
            <a:r>
              <a:rPr lang="en-US" altLang="ko-KR" sz="28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Spring </a:t>
            </a:r>
            <a:r>
              <a:rPr lang="en-US" altLang="ko-KR" sz="2800" kern="100" dirty="0"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</a:t>
            </a:r>
            <a:r>
              <a:rPr lang="en-US" altLang="ko-KR" sz="28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ramework, </a:t>
            </a:r>
            <a:r>
              <a:rPr lang="en-US" altLang="ko-KR" sz="2800" kern="100" dirty="0" err="1"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en-US" altLang="ko-KR" sz="2800" kern="100" dirty="0" err="1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yBatis</a:t>
            </a:r>
            <a:endParaRPr lang="ko-KR" altLang="ko-KR" sz="2800" kern="100" dirty="0">
              <a:effectLst/>
              <a:latin typeface="Bahnschrif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800" b="1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Language</a:t>
            </a:r>
            <a:r>
              <a:rPr lang="en-US" altLang="ko-KR" sz="28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JAVA, HTML, CSS, </a:t>
            </a:r>
            <a:r>
              <a:rPr lang="en-US" altLang="ko-KR" sz="2800" kern="100" dirty="0"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J</a:t>
            </a:r>
            <a:r>
              <a:rPr lang="en-US" altLang="ko-KR" sz="28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avaScript, jQuery</a:t>
            </a:r>
            <a:endParaRPr lang="ko-KR" altLang="ko-KR" sz="2800" kern="100" dirty="0">
              <a:effectLst/>
              <a:latin typeface="Bahnschrif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800" b="1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DB</a:t>
            </a:r>
            <a:r>
              <a:rPr lang="en-US" altLang="ko-KR" sz="28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Docker-&gt; </a:t>
            </a:r>
            <a:r>
              <a:rPr lang="en-US" altLang="ko-KR" sz="2800" kern="100" dirty="0"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en-US" altLang="ko-KR" sz="28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ySQL</a:t>
            </a:r>
          </a:p>
          <a:p>
            <a:pPr marL="285750" indent="-28575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800" b="1" kern="100" dirty="0"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Sever</a:t>
            </a:r>
            <a:r>
              <a:rPr lang="en-US" altLang="ko-KR" sz="2800" kern="100" dirty="0"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2800" b="0" i="0" dirty="0">
                <a:effectLst/>
                <a:latin typeface="Bahnschrift" panose="020B0502040204020203" pitchFamily="34" charset="0"/>
              </a:rPr>
              <a:t>Apache </a:t>
            </a:r>
            <a:r>
              <a:rPr lang="en-US" altLang="ko-KR" sz="2800" i="0" dirty="0">
                <a:effectLst/>
                <a:latin typeface="Bahnschrift" panose="020B0502040204020203" pitchFamily="34" charset="0"/>
              </a:rPr>
              <a:t>Tomcat</a:t>
            </a:r>
            <a:endParaRPr lang="en-US" altLang="ko-KR" sz="2800" kern="100" dirty="0">
              <a:effectLst/>
              <a:latin typeface="Bahnschrif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ko-KR" sz="2800" b="1" i="0" dirty="0">
                <a:effectLst/>
                <a:latin typeface="Bahnschrift" panose="020B0502040204020203" pitchFamily="34" charset="0"/>
              </a:rPr>
              <a:t>Architecture</a:t>
            </a:r>
            <a:r>
              <a:rPr lang="en-US" altLang="ko-KR" sz="2800" b="1" i="0" kern="100" dirty="0"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28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MVC 3Layer </a:t>
            </a:r>
            <a:r>
              <a:rPr lang="ko-KR" altLang="ko-KR" sz="28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구조</a:t>
            </a:r>
            <a:endParaRPr lang="en-US" altLang="ko-KR" sz="2800" kern="100" dirty="0">
              <a:effectLst/>
              <a:latin typeface="Bahnschrif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75260" algn="just" latinLnBrk="1">
              <a:lnSpc>
                <a:spcPct val="115000"/>
              </a:lnSpc>
              <a:spcAft>
                <a:spcPts val="1000"/>
              </a:spcAft>
            </a:pP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FF006F-CB97-4211-8FC9-FB8164043E78}"/>
              </a:ext>
            </a:extLst>
          </p:cNvPr>
          <p:cNvSpPr txBox="1"/>
          <p:nvPr/>
        </p:nvSpPr>
        <p:spPr>
          <a:xfrm>
            <a:off x="5857372" y="408869"/>
            <a:ext cx="32079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개발환경 </a:t>
            </a:r>
            <a:endParaRPr lang="ko-KR" altLang="en-US" sz="4400" b="1" spc="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12A746B-35E7-45BB-81CA-FD82F05886C7}"/>
              </a:ext>
            </a:extLst>
          </p:cNvPr>
          <p:cNvCxnSpPr/>
          <p:nvPr/>
        </p:nvCxnSpPr>
        <p:spPr>
          <a:xfrm>
            <a:off x="5610723" y="1408922"/>
            <a:ext cx="3701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07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35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04</a:t>
            </a:r>
            <a:r>
              <a:rPr lang="ko-KR" altLang="en-US" sz="2800" dirty="0">
                <a:latin typeface="Bahnschrift" panose="020B0502040204020203" pitchFamily="34" charset="0"/>
              </a:rPr>
              <a:t>진행프로세스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379674" y="1638685"/>
            <a:ext cx="29787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4 -1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개발환경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4 -2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개발일정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0F4C46-64EF-4A30-A0D4-B30B679C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904" y="270539"/>
            <a:ext cx="7908590" cy="29586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F6091F-3BCC-4DF4-937F-DB7EE88656D9}"/>
              </a:ext>
            </a:extLst>
          </p:cNvPr>
          <p:cNvSpPr txBox="1"/>
          <p:nvPr/>
        </p:nvSpPr>
        <p:spPr>
          <a:xfrm>
            <a:off x="3149378" y="3005667"/>
            <a:ext cx="8408071" cy="3500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0" spc="3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rgbClr val="202122"/>
                </a:solidFill>
                <a:latin typeface="Arial" panose="020B0604020202020204" pitchFamily="34" charset="0"/>
              </a:rPr>
              <a:t>애자일 소프트웨어 개발 프레임워크</a:t>
            </a:r>
            <a:r>
              <a:rPr lang="en-US" altLang="ko-KR" sz="2400" b="1" i="0" spc="3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i="0" spc="3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rgbClr val="202122"/>
                </a:solidFill>
                <a:latin typeface="Arial" panose="020B0604020202020204" pitchFamily="34" charset="0"/>
              </a:rPr>
              <a:t>스프린트</a:t>
            </a:r>
            <a:r>
              <a:rPr lang="en-US" altLang="ko-KR" sz="2400" b="1" i="0" spc="3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가능한 가장 높은 가치의 </a:t>
            </a:r>
            <a:r>
              <a:rPr lang="en-US" altLang="ko-KR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ko-KR" alt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완료</a:t>
            </a:r>
            <a:r>
              <a:rPr lang="en-US" altLang="ko-KR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ko-KR" alt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제품이 생성되는 반복 가능한 고정 시간 상자</a:t>
            </a:r>
            <a:endParaRPr lang="en-US" altLang="ko-KR" sz="19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solidFill>
                  <a:srgbClr val="202122"/>
                </a:solidFill>
                <a:latin typeface="Arial" panose="020B0604020202020204" pitchFamily="34" charset="0"/>
              </a:rPr>
              <a:t>데일리 스크럼을 진행하며</a:t>
            </a:r>
            <a:endParaRPr lang="en-US" altLang="ko-KR" sz="19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나는 어제 스프린트 목표에 도움이 된 무엇을 했는가</a:t>
            </a:r>
            <a:r>
              <a:rPr lang="en-US" altLang="ko-KR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내 스프린트 목표를 위해 오늘 무엇을 할 것인가</a:t>
            </a:r>
            <a:r>
              <a:rPr lang="en-US" altLang="ko-KR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내 스프린트 목표를 달성하는 데 어떤 장애물이 있습니까</a:t>
            </a:r>
            <a:r>
              <a:rPr lang="en-US" altLang="ko-KR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1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빠르게 검토 후 일정 진행</a:t>
            </a:r>
            <a:endParaRPr lang="en-US" altLang="ko-KR" sz="19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67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36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04</a:t>
            </a:r>
            <a:r>
              <a:rPr lang="ko-KR" altLang="en-US" sz="2800" dirty="0">
                <a:latin typeface="Bahnschrift" panose="020B0502040204020203" pitchFamily="34" charset="0"/>
              </a:rPr>
              <a:t>진행프로세스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379674" y="1638685"/>
            <a:ext cx="29787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4 -1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개발환경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4 -2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개발일정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C90FD2-962F-4DA6-AC11-24506FE0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286" y="916700"/>
            <a:ext cx="8708795" cy="505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6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B7714D0-B46E-4F82-B675-B54B9995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마무리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7FDB61-56C1-44E1-9FC0-00EC66DD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n-US" altLang="ko-KR" noProof="0" smtClean="0"/>
              <a:t>37</a:t>
            </a:fld>
            <a:endParaRPr lang="ko-KR" altLang="en-US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6C382CF-4FD8-4614-AB8F-833082A6D5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5216" y="3736258"/>
            <a:ext cx="3063240" cy="112835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훈련과정명</a:t>
            </a:r>
            <a:endParaRPr lang="en-US" altLang="ko-KR" sz="1800" spc="-10" dirty="0">
              <a:effectLst/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r>
              <a:rPr lang="ko-KR" altLang="ko-KR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디지털 데이터 융합 </a:t>
            </a:r>
            <a:r>
              <a:rPr lang="en-US" altLang="ko-KR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JAVA</a:t>
            </a:r>
            <a:r>
              <a:rPr lang="ko-KR" altLang="ko-KR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응용 </a:t>
            </a:r>
            <a:r>
              <a:rPr lang="en-US" altLang="ko-KR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SW</a:t>
            </a:r>
            <a:r>
              <a:rPr lang="ko-KR" altLang="ko-KR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개발자 전문과정</a:t>
            </a:r>
            <a:r>
              <a:rPr lang="en-US" altLang="ko-KR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1800" spc="-10" dirty="0" err="1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중앙이대</a:t>
            </a:r>
            <a:r>
              <a:rPr lang="en-US" altLang="ko-KR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501</a:t>
            </a:r>
            <a:r>
              <a:rPr lang="ko-KR" altLang="ko-KR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호</a:t>
            </a:r>
            <a:r>
              <a:rPr lang="en-US" altLang="ko-KR" sz="1800" spc="-10" dirty="0">
                <a:effectLst/>
                <a:latin typeface="Bahnschrift" panose="020B0502040204020203" pitchFamily="34" charset="0"/>
                <a:cs typeface="Times New Roman" panose="02020603050405020304" pitchFamily="18" charset="0"/>
              </a:rPr>
              <a:t>)</a:t>
            </a:r>
            <a:endParaRPr lang="ko-KR" altLang="en-US" sz="1200" dirty="0">
              <a:latin typeface="Bahnschrift" panose="020B0502040204020203" pitchFamily="34" charset="0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F328EB9F-34AF-4753-8A48-29588B432B1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endParaRPr lang="ko-KR" altLang="en-US" sz="1200"/>
          </a:p>
        </p:txBody>
      </p:sp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45E14253-67A4-4C66-9943-5DFA12CB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716" y="6368371"/>
            <a:ext cx="22860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/24/2022</a:t>
            </a:r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E0796E80-A45C-4695-845E-6FB66E50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5800" y="6373082"/>
            <a:ext cx="32004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중고거래 사이트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고구마마켓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34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01 </a:t>
            </a:r>
            <a:r>
              <a:rPr lang="ko-KR" altLang="en-US" sz="2800" dirty="0">
                <a:latin typeface="Bahnschrift" panose="020B0502040204020203" pitchFamily="34" charset="0"/>
              </a:rPr>
              <a:t>프로젝트개요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1 -1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개발동기</a:t>
            </a:r>
            <a:endParaRPr lang="en-US" altLang="ko-KR" sz="28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1 -2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목표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1-3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팀원 소개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DB07216-E6FD-441A-950D-38A47002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709" y="527540"/>
            <a:ext cx="5554802" cy="60912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E84D3EF-C415-436F-BEF8-D1C975DEA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8978858" y="244597"/>
            <a:ext cx="3111440" cy="34312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0FA97DB-9B62-4E11-831A-46EC154D9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78"/>
          <a:stretch/>
        </p:blipFill>
        <p:spPr>
          <a:xfrm>
            <a:off x="9079847" y="3487364"/>
            <a:ext cx="3063037" cy="32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2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"/>
    </mc:Choice>
    <mc:Fallback>
      <p:transition spd="slow" advTm="125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368965A3-D533-41C4-8EA7-398CC301F66E}"/>
              </a:ext>
            </a:extLst>
          </p:cNvPr>
          <p:cNvSpPr/>
          <p:nvPr/>
        </p:nvSpPr>
        <p:spPr>
          <a:xfrm>
            <a:off x="3618313" y="3248096"/>
            <a:ext cx="7569887" cy="1566011"/>
          </a:xfrm>
          <a:prstGeom prst="foldedCorner">
            <a:avLst/>
          </a:prstGeom>
          <a:solidFill>
            <a:schemeClr val="accent6">
              <a:alpha val="3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Bahnschrift" panose="020B0502040204020203" pitchFamily="34" charset="0"/>
              </a:rPr>
              <a:t>중고거래</a:t>
            </a:r>
            <a:r>
              <a:rPr lang="en-US" altLang="ko-KR" sz="3200" dirty="0">
                <a:solidFill>
                  <a:schemeClr val="tx1"/>
                </a:solidFill>
                <a:latin typeface="Bahnschrift" panose="020B0502040204020203" pitchFamily="34" charset="0"/>
              </a:rPr>
              <a:t> + </a:t>
            </a:r>
            <a:r>
              <a:rPr lang="ko-KR" altLang="en-US" sz="3200" dirty="0">
                <a:solidFill>
                  <a:schemeClr val="tx1"/>
                </a:solidFill>
                <a:latin typeface="Bahnschrift" panose="020B0502040204020203" pitchFamily="34" charset="0"/>
              </a:rPr>
              <a:t>커뮤니티 </a:t>
            </a:r>
            <a:endParaRPr lang="en-US" altLang="ko-KR" sz="320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  <a:latin typeface="Bahnschrift" panose="020B0502040204020203" pitchFamily="34" charset="0"/>
              </a:rPr>
              <a:t>두가지를 한번에 </a:t>
            </a:r>
            <a:r>
              <a:rPr lang="en-US" altLang="ko-KR" sz="3200" dirty="0">
                <a:solidFill>
                  <a:schemeClr val="tx1"/>
                </a:solidFill>
                <a:latin typeface="Bahnschrift" panose="020B0502040204020203" pitchFamily="34" charset="0"/>
              </a:rPr>
              <a:t>WEB</a:t>
            </a:r>
            <a:r>
              <a:rPr lang="ko-KR" altLang="en-US" sz="3200" dirty="0">
                <a:solidFill>
                  <a:schemeClr val="tx1"/>
                </a:solidFill>
                <a:latin typeface="Bahnschrift" panose="020B0502040204020203" pitchFamily="34" charset="0"/>
              </a:rPr>
              <a:t>사이트에서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01 </a:t>
            </a:r>
            <a:r>
              <a:rPr lang="ko-KR" altLang="en-US" sz="2800" dirty="0">
                <a:latin typeface="Bahnschrift" panose="020B0502040204020203" pitchFamily="34" charset="0"/>
              </a:rPr>
              <a:t>프로젝트개요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1 -1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개발동기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1 -2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목표</a:t>
            </a:r>
            <a:endParaRPr lang="en-US" altLang="ko-KR" sz="20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1-3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팀원 소개</a:t>
            </a:r>
          </a:p>
          <a:p>
            <a:endParaRPr lang="ko-KR" altLang="en-US" sz="2000" b="1" dirty="0">
              <a:solidFill>
                <a:schemeClr val="accent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9145D-CCC0-4221-B755-F15D5EE2F549}"/>
              </a:ext>
            </a:extLst>
          </p:cNvPr>
          <p:cNvSpPr txBox="1"/>
          <p:nvPr/>
        </p:nvSpPr>
        <p:spPr>
          <a:xfrm>
            <a:off x="5610723" y="5022913"/>
            <a:ext cx="5640572" cy="137749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회원관리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가입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탈퇴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endParaRPr lang="ko-KR" altLang="ko-KR" sz="2000" kern="100" dirty="0">
              <a:effectLst/>
              <a:latin typeface="Bahnschrif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중고 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물품 관리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등록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좋아요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댓글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en-US" altLang="ko-KR" sz="2000" kern="100" dirty="0">
              <a:latin typeface="Bahnschrif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 latinLnBrk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자유 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게시글 관리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등록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변경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삭제</a:t>
            </a:r>
            <a:r>
              <a:rPr lang="en-US" altLang="ko-KR" sz="2000" kern="100" dirty="0">
                <a:effectLst/>
                <a:latin typeface="Bahnschrift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2000" kern="100" dirty="0">
              <a:effectLst/>
              <a:latin typeface="Bahnschrift" panose="020B0502040204020203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72B504-FEF9-40BC-B21D-1F0BA81A9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5" t="64774" r="50000"/>
          <a:stretch/>
        </p:blipFill>
        <p:spPr>
          <a:xfrm>
            <a:off x="3818278" y="323906"/>
            <a:ext cx="3098699" cy="1404732"/>
          </a:xfrm>
          <a:prstGeom prst="rect">
            <a:avLst/>
          </a:prstGeom>
        </p:spPr>
      </p:pic>
      <p:pic>
        <p:nvPicPr>
          <p:cNvPr id="14" name="Picture 2" descr="무신사 - 나무위키">
            <a:extLst>
              <a:ext uri="{FF2B5EF4-FFF2-40B4-BE49-F238E27FC236}">
                <a16:creationId xmlns:a16="http://schemas.microsoft.com/office/drawing/2014/main" id="{D0B7F93C-7D70-4E40-A963-063A10A1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386" y="589474"/>
            <a:ext cx="3756506" cy="74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DB6A61-D787-4228-BDA2-C3EE3502978D}"/>
              </a:ext>
            </a:extLst>
          </p:cNvPr>
          <p:cNvSpPr txBox="1"/>
          <p:nvPr/>
        </p:nvSpPr>
        <p:spPr>
          <a:xfrm>
            <a:off x="3951856" y="548082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C588456-D043-4C6C-97A1-A99AC1B96B7B}"/>
              </a:ext>
            </a:extLst>
          </p:cNvPr>
          <p:cNvGrpSpPr/>
          <p:nvPr/>
        </p:nvGrpSpPr>
        <p:grpSpPr>
          <a:xfrm>
            <a:off x="3951856" y="1648185"/>
            <a:ext cx="6825142" cy="1223864"/>
            <a:chOff x="3873910" y="1848465"/>
            <a:chExt cx="6850221" cy="11885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40D1B0D-B38E-43F8-B913-73876709DFDA}"/>
                </a:ext>
              </a:extLst>
            </p:cNvPr>
            <p:cNvGrpSpPr/>
            <p:nvPr/>
          </p:nvGrpSpPr>
          <p:grpSpPr>
            <a:xfrm>
              <a:off x="3951856" y="1984578"/>
              <a:ext cx="6772275" cy="1052409"/>
              <a:chOff x="4103656" y="2034835"/>
              <a:chExt cx="6772275" cy="105240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E2E7B6C-2E6D-4E5B-9D80-D59276F8E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3656" y="2034835"/>
                <a:ext cx="6772275" cy="962025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02104F6-3769-4073-BBD5-9A10D6405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5115" y="2906476"/>
                <a:ext cx="713473" cy="180768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0D553B7-0792-463D-A41B-2D4AF6AE5D47}"/>
                </a:ext>
              </a:extLst>
            </p:cNvPr>
            <p:cNvSpPr/>
            <p:nvPr/>
          </p:nvSpPr>
          <p:spPr>
            <a:xfrm>
              <a:off x="3873910" y="1848465"/>
              <a:ext cx="6850221" cy="118852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73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"/>
    </mc:Choice>
    <mc:Fallback>
      <p:transition spd="slow" advTm="11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01 </a:t>
            </a:r>
            <a:r>
              <a:rPr lang="ko-KR" altLang="en-US" sz="2800" dirty="0">
                <a:latin typeface="Bahnschrift" panose="020B0502040204020203" pitchFamily="34" charset="0"/>
              </a:rPr>
              <a:t>프로젝트개요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1 -1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개발동기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1 -2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목표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1-3 </a:t>
            </a:r>
            <a:r>
              <a:rPr lang="ko-KR" altLang="en-US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팀원 소개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119655ED-4558-4B95-912F-62E6B802DA5D}"/>
              </a:ext>
            </a:extLst>
          </p:cNvPr>
          <p:cNvSpPr txBox="1">
            <a:spLocks/>
          </p:cNvSpPr>
          <p:nvPr/>
        </p:nvSpPr>
        <p:spPr>
          <a:xfrm>
            <a:off x="4471230" y="3765834"/>
            <a:ext cx="1463960" cy="74066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/>
              <a:t>정혁</a:t>
            </a:r>
            <a:endParaRPr lang="en-US" altLang="ko-KR" sz="2800" dirty="0"/>
          </a:p>
          <a:p>
            <a:pPr marL="0" indent="0">
              <a:buNone/>
            </a:pPr>
            <a:r>
              <a:rPr lang="ko-KR" altLang="en-US" sz="1800" dirty="0"/>
              <a:t>팀장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프론트</a:t>
            </a:r>
            <a:r>
              <a:rPr lang="en-US" altLang="ko-KR" sz="1800" dirty="0"/>
              <a:t> </a:t>
            </a:r>
            <a:r>
              <a:rPr lang="ko-KR" altLang="en-US" sz="1800" dirty="0"/>
              <a:t>및 </a:t>
            </a:r>
            <a:r>
              <a:rPr lang="ko-KR" altLang="en-US" sz="1800" dirty="0" err="1"/>
              <a:t>백엔드</a:t>
            </a:r>
            <a:r>
              <a:rPr lang="en-US" altLang="ko-KR" sz="1800" dirty="0"/>
              <a:t>/</a:t>
            </a:r>
          </a:p>
          <a:p>
            <a:pPr marL="0" indent="0">
              <a:buNone/>
            </a:pPr>
            <a:r>
              <a:rPr lang="ko-KR" altLang="en-US" sz="1800" dirty="0"/>
              <a:t>회원서비스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5CBDAB1-F2C0-4C55-B6B8-D1374B82040D}"/>
              </a:ext>
            </a:extLst>
          </p:cNvPr>
          <p:cNvSpPr txBox="1">
            <a:spLocks/>
          </p:cNvSpPr>
          <p:nvPr/>
        </p:nvSpPr>
        <p:spPr>
          <a:xfrm>
            <a:off x="6704163" y="3765913"/>
            <a:ext cx="1703993" cy="1216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/>
              <a:t>안지수</a:t>
            </a:r>
            <a:endParaRPr lang="en-US" altLang="ko-KR" sz="2800" dirty="0"/>
          </a:p>
          <a:p>
            <a:pPr marL="0" indent="0">
              <a:buNone/>
            </a:pPr>
            <a:r>
              <a:rPr lang="ko-KR" altLang="en-US" sz="1800" dirty="0"/>
              <a:t>팀원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백엔드</a:t>
            </a:r>
            <a:r>
              <a:rPr lang="en-US" altLang="ko-KR" sz="1800" dirty="0"/>
              <a:t>/</a:t>
            </a:r>
          </a:p>
          <a:p>
            <a:pPr marL="0" indent="0">
              <a:buNone/>
            </a:pPr>
            <a:r>
              <a:rPr lang="ko-KR" altLang="en-US" sz="1800" dirty="0"/>
              <a:t>좋아요 및 댓글 기능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물품상세기능</a:t>
            </a:r>
          </a:p>
          <a:p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9C6F4E3-BA2F-4EFE-BCA3-EC9FA62CF88E}"/>
              </a:ext>
            </a:extLst>
          </p:cNvPr>
          <p:cNvSpPr txBox="1">
            <a:spLocks/>
          </p:cNvSpPr>
          <p:nvPr/>
        </p:nvSpPr>
        <p:spPr>
          <a:xfrm>
            <a:off x="9069170" y="3736416"/>
            <a:ext cx="1703993" cy="74066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/>
              <a:t>장윤원</a:t>
            </a:r>
            <a:endParaRPr lang="en-US" altLang="ko-KR" sz="2800" dirty="0"/>
          </a:p>
          <a:p>
            <a:pPr marL="0" indent="0">
              <a:buNone/>
            </a:pPr>
            <a:r>
              <a:rPr lang="ko-KR" altLang="en-US" sz="1800" dirty="0"/>
              <a:t>팀원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백엔드</a:t>
            </a:r>
            <a:r>
              <a:rPr lang="en-US" altLang="ko-KR" sz="1800" dirty="0"/>
              <a:t>/</a:t>
            </a:r>
          </a:p>
          <a:p>
            <a:pPr marL="0" indent="0">
              <a:buNone/>
            </a:pPr>
            <a:r>
              <a:rPr lang="ko-KR" altLang="en-US" sz="1800" dirty="0"/>
              <a:t>물품 및 자유게시판 서비스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8563E-64E9-4535-AF7E-42D852840946}"/>
              </a:ext>
            </a:extLst>
          </p:cNvPr>
          <p:cNvSpPr txBox="1"/>
          <p:nvPr/>
        </p:nvSpPr>
        <p:spPr>
          <a:xfrm>
            <a:off x="6593397" y="408869"/>
            <a:ext cx="1925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팀원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D302AF7-BD59-42BD-8505-0BB6FCF6CE4D}"/>
              </a:ext>
            </a:extLst>
          </p:cNvPr>
          <p:cNvCxnSpPr/>
          <p:nvPr/>
        </p:nvCxnSpPr>
        <p:spPr>
          <a:xfrm>
            <a:off x="5610723" y="1408922"/>
            <a:ext cx="3701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66A4FED-515C-4E03-89D5-4CE9E95E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572" y="2095661"/>
            <a:ext cx="1301372" cy="12727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7585CF7-1144-4A5B-BD0E-D1EDABE42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3" t="420" r="2181" b="1799"/>
          <a:stretch/>
        </p:blipFill>
        <p:spPr>
          <a:xfrm>
            <a:off x="7076876" y="2156293"/>
            <a:ext cx="958171" cy="12727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634CB25-170B-460F-8A28-3B8528FD9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2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6632" y="2105786"/>
            <a:ext cx="1323214" cy="13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6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"/>
    </mc:Choice>
    <mc:Fallback>
      <p:transition spd="slow" advTm="183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C1DDDB-8A33-421C-982E-459B817D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8800" b="1" dirty="0"/>
              <a:t> </a:t>
            </a:r>
            <a:r>
              <a:rPr lang="en-US" altLang="ko-KR" sz="8800" b="1" dirty="0"/>
              <a:t>02  </a:t>
            </a:r>
            <a:r>
              <a:rPr lang="ko-KR" altLang="en-US" sz="8800" b="1" dirty="0"/>
              <a:t>프로젝트 상세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4E3AA-B007-4970-845E-F4951222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en-US" altLang="ko-KR" noProof="0" smtClean="0">
                <a:solidFill>
                  <a:schemeClr val="accent1">
                    <a:lumMod val="50000"/>
                  </a:schemeClr>
                </a:solidFill>
              </a:rPr>
              <a:t>7</a:t>
            </a:fld>
            <a:endParaRPr lang="ko-KR" altLang="en-US" noProof="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7644B-B346-470C-AA6C-31171B4E5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2200" dirty="0">
                <a:latin typeface="Bahnschrift" panose="020B0502040204020203" pitchFamily="34" charset="0"/>
              </a:rPr>
              <a:t>2 -1 </a:t>
            </a:r>
            <a:r>
              <a:rPr lang="en-US" altLang="ko-KR" sz="2200" dirty="0" err="1">
                <a:latin typeface="Bahnschrift" panose="020B0502040204020203" pitchFamily="34" charset="0"/>
              </a:rPr>
              <a:t>UseCase</a:t>
            </a:r>
            <a:r>
              <a:rPr lang="en-US" altLang="ko-KR" sz="2200" dirty="0">
                <a:latin typeface="Bahnschrift" panose="020B0502040204020203" pitchFamily="34" charset="0"/>
              </a:rPr>
              <a:t> Diagram</a:t>
            </a:r>
          </a:p>
          <a:p>
            <a:r>
              <a:rPr lang="en-US" altLang="ko-KR" sz="2200" dirty="0">
                <a:latin typeface="Bahnschrift" panose="020B0502040204020203" pitchFamily="34" charset="0"/>
              </a:rPr>
              <a:t>2 -2 ER Diagram</a:t>
            </a:r>
          </a:p>
          <a:p>
            <a:r>
              <a:rPr lang="en-US" altLang="ko-KR" sz="2200" dirty="0">
                <a:latin typeface="Bahnschrift" panose="020B0502040204020203" pitchFamily="34" charset="0"/>
              </a:rPr>
              <a:t>2 -3 Class Diagram</a:t>
            </a:r>
          </a:p>
          <a:p>
            <a:r>
              <a:rPr lang="en-US" altLang="ko-KR" sz="2200" dirty="0">
                <a:latin typeface="Bahnschrift" panose="020B0502040204020203" pitchFamily="34" charset="0"/>
              </a:rPr>
              <a:t>2-4 URI</a:t>
            </a:r>
          </a:p>
          <a:p>
            <a:r>
              <a:rPr lang="en-US" altLang="ko-KR" sz="2200" dirty="0">
                <a:latin typeface="Bahnschrift" panose="020B0502040204020203" pitchFamily="34" charset="0"/>
              </a:rPr>
              <a:t>2-5 </a:t>
            </a:r>
            <a:r>
              <a:rPr lang="ko-KR" altLang="en-US" sz="2200" dirty="0">
                <a:latin typeface="Bahnschrift" panose="020B0502040204020203" pitchFamily="34" charset="0"/>
              </a:rPr>
              <a:t>기능</a:t>
            </a:r>
          </a:p>
          <a:p>
            <a:endParaRPr lang="ko-KR" altLang="en-US" sz="2200" dirty="0"/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527D66D8-60D5-4564-9A09-0E8B50F7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716" y="6368371"/>
            <a:ext cx="22860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</a:rPr>
              <a:t>02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/24/2022</a:t>
            </a: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1AEF410B-1D77-416A-B11E-9931F0574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5800" y="6373082"/>
            <a:ext cx="3200400" cy="365125"/>
          </a:xfrm>
        </p:spPr>
        <p:txBody>
          <a:bodyPr rtlCol="0"/>
          <a:lstStyle/>
          <a:p>
            <a:pPr rtl="0"/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중고거래 사이트 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고구마마켓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92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"/>
    </mc:Choice>
    <mc:Fallback>
      <p:transition spd="slow" advTm="8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8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800" b="1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       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3EACD1-C6E6-405D-AAE2-E31C17ED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0"/>
            <a:ext cx="7210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2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"/>
    </mc:Choice>
    <mc:Fallback>
      <p:transition spd="slow" advTm="76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3386D1-D0B5-400D-8DC4-9AEB5AE8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1112D8-42EE-497D-8A5F-A4A266712F1D}"/>
              </a:ext>
            </a:extLst>
          </p:cNvPr>
          <p:cNvCxnSpPr>
            <a:cxnSpLocks/>
          </p:cNvCxnSpPr>
          <p:nvPr/>
        </p:nvCxnSpPr>
        <p:spPr>
          <a:xfrm>
            <a:off x="3021361" y="0"/>
            <a:ext cx="0" cy="68580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854F1A-2B81-4278-9CFC-6AC177021E22}"/>
              </a:ext>
            </a:extLst>
          </p:cNvPr>
          <p:cNvCxnSpPr>
            <a:cxnSpLocks/>
          </p:cNvCxnSpPr>
          <p:nvPr/>
        </p:nvCxnSpPr>
        <p:spPr>
          <a:xfrm>
            <a:off x="74644" y="1318072"/>
            <a:ext cx="2859932" cy="0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3CFE9C-84BC-4B7C-B12A-E319A268DF31}"/>
              </a:ext>
            </a:extLst>
          </p:cNvPr>
          <p:cNvSpPr txBox="1"/>
          <p:nvPr/>
        </p:nvSpPr>
        <p:spPr>
          <a:xfrm>
            <a:off x="165666" y="655090"/>
            <a:ext cx="297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02 </a:t>
            </a:r>
            <a:r>
              <a:rPr lang="ko-KR" altLang="en-US" sz="2800" dirty="0" err="1">
                <a:latin typeface="Bahnschrift" panose="020B0502040204020203" pitchFamily="34" charset="0"/>
              </a:rPr>
              <a:t>프로젝트상세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23732-1BCB-4494-9AC5-E5A958F509D6}"/>
              </a:ext>
            </a:extLst>
          </p:cNvPr>
          <p:cNvSpPr txBox="1"/>
          <p:nvPr/>
        </p:nvSpPr>
        <p:spPr>
          <a:xfrm>
            <a:off x="432000" y="1656000"/>
            <a:ext cx="297874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2 -1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UseCase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 Diagram</a:t>
            </a:r>
          </a:p>
          <a:p>
            <a:endParaRPr lang="en-US" altLang="ko-KR" sz="2000" dirty="0">
              <a:latin typeface="Bahnschrift" panose="020B0502040204020203" pitchFamily="34" charset="0"/>
            </a:endParaRPr>
          </a:p>
          <a:p>
            <a:r>
              <a:rPr lang="en-US" altLang="ko-KR" sz="2800" b="1" dirty="0">
                <a:solidFill>
                  <a:schemeClr val="accent1"/>
                </a:solidFill>
                <a:latin typeface="Bahnschrift" panose="020B0502040204020203" pitchFamily="34" charset="0"/>
              </a:rPr>
              <a:t>2 -2 ER Diagram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2 -3 Class Diagram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2-4 URI</a:t>
            </a:r>
          </a:p>
          <a:p>
            <a:endParaRPr lang="en-US" altLang="ko-KR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2-5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Bahnschrift" panose="020B0502040204020203" pitchFamily="34" charset="0"/>
              </a:rPr>
              <a:t>기능</a:t>
            </a: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  <a:p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F80E42-914C-4651-AA24-AB7F0FAD6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59" y="136524"/>
            <a:ext cx="6268890" cy="663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0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"/>
    </mc:Choice>
    <mc:Fallback>
      <p:transition spd="slow" advTm="61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SketchyVTI">
  <a:themeElements>
    <a:clrScheme name="귤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92_TF00621257_Win32.potx" id="{743D9F35-8954-4268-AC07-2A38455BA249}" vid="{A8C14927-B2F6-43CF-A1DE-F1E1EB2FB7D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프레젠테이션 스케치</Template>
  <TotalTime>1706</TotalTime>
  <Words>1263</Words>
  <Application>Microsoft Office PowerPoint</Application>
  <PresentationFormat>와이드스크린</PresentationFormat>
  <Paragraphs>442</Paragraphs>
  <Slides>37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Bahnschrift</vt:lpstr>
      <vt:lpstr>The Hand Black</vt:lpstr>
      <vt:lpstr>SketchyVTI</vt:lpstr>
      <vt:lpstr>WEB기반 중고거래  사이트  [고구마마켓]</vt:lpstr>
      <vt:lpstr>CONTENTS</vt:lpstr>
      <vt:lpstr> 01  프로젝트개요</vt:lpstr>
      <vt:lpstr>PowerPoint 프레젠테이션</vt:lpstr>
      <vt:lpstr>PowerPoint 프레젠테이션</vt:lpstr>
      <vt:lpstr>PowerPoint 프레젠테이션</vt:lpstr>
      <vt:lpstr> 02  프로젝트 상세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 프로젝트 시연</vt:lpstr>
      <vt:lpstr>PowerPoint 프레젠테이션</vt:lpstr>
      <vt:lpstr>04 진행프로세스</vt:lpstr>
      <vt:lpstr>PowerPoint 프레젠테이션</vt:lpstr>
      <vt:lpstr>PowerPoint 프레젠테이션</vt:lpstr>
      <vt:lpstr>PowerPoint 프레젠테이션</vt:lpstr>
      <vt:lpstr>마무리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WEB기반 중고거래  사이트  [고구마마켓]</dc:title>
  <dc:creator>Ahn jisoo</dc:creator>
  <cp:lastModifiedBy>Ahn jisoo</cp:lastModifiedBy>
  <cp:revision>8</cp:revision>
  <dcterms:created xsi:type="dcterms:W3CDTF">2022-02-23T02:42:57Z</dcterms:created>
  <dcterms:modified xsi:type="dcterms:W3CDTF">2022-02-24T07:09:44Z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